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70" r:id="rId3"/>
    <p:sldId id="268" r:id="rId4"/>
    <p:sldId id="269" r:id="rId5"/>
    <p:sldId id="257" r:id="rId6"/>
    <p:sldId id="259" r:id="rId7"/>
    <p:sldId id="267" r:id="rId8"/>
    <p:sldId id="260"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6"/>
    <p:restoredTop sz="72527" autoAdjust="0"/>
  </p:normalViewPr>
  <p:slideViewPr>
    <p:cSldViewPr snapToGrid="0">
      <p:cViewPr varScale="1">
        <p:scale>
          <a:sx n="90" d="100"/>
          <a:sy n="90" d="100"/>
        </p:scale>
        <p:origin x="1056" y="192"/>
      </p:cViewPr>
      <p:guideLst/>
    </p:cSldViewPr>
  </p:slideViewPr>
  <p:notesTextViewPr>
    <p:cViewPr>
      <p:scale>
        <a:sx n="1" d="1"/>
        <a:sy n="1" d="1"/>
      </p:scale>
      <p:origin x="0" y="-224"/>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0"/>
            <c:bubble3D val="0"/>
            <c:spPr>
              <a:solidFill>
                <a:srgbClr val="0F5606"/>
              </a:solidFill>
            </c:spPr>
          </c:dPt>
          <c:dPt>
            <c:idx val="1"/>
            <c:bubble3D val="0"/>
            <c:spPr>
              <a:solidFill>
                <a:srgbClr val="07AD4E"/>
              </a:solidFill>
            </c:spPr>
          </c:dPt>
          <c:dPt>
            <c:idx val="2"/>
            <c:bubble3D val="0"/>
            <c:spPr>
              <a:solidFill>
                <a:srgbClr val="7E9746"/>
              </a:solidFill>
            </c:spPr>
          </c:dPt>
          <c:dPt>
            <c:idx val="3"/>
            <c:bubble3D val="0"/>
            <c:spPr>
              <a:solidFill>
                <a:srgbClr val="000000"/>
              </a:solidFill>
            </c:spPr>
          </c:dPt>
          <c:dPt>
            <c:idx val="4"/>
            <c:bubble3D val="0"/>
            <c:spPr>
              <a:solidFill>
                <a:srgbClr val="585858"/>
              </a:solidFill>
            </c:spPr>
          </c:dPt>
          <c:dPt>
            <c:idx val="5"/>
            <c:bubble3D val="0"/>
            <c:spPr>
              <a:solidFill>
                <a:srgbClr val="7D7D7D"/>
              </a:solidFill>
            </c:spPr>
          </c:dPt>
          <c:dPt>
            <c:idx val="6"/>
            <c:bubble3D val="0"/>
            <c:spPr>
              <a:solidFill>
                <a:srgbClr val="2200C5"/>
              </a:solidFill>
            </c:spPr>
          </c:dPt>
          <c:dPt>
            <c:idx val="7"/>
            <c:bubble3D val="0"/>
            <c:spPr>
              <a:solidFill>
                <a:srgbClr val="006EBD"/>
              </a:solidFill>
            </c:spPr>
          </c:dPt>
          <c:dPt>
            <c:idx val="8"/>
            <c:bubble3D val="0"/>
            <c:spPr>
              <a:solidFill>
                <a:srgbClr val="5E201E"/>
              </a:solidFill>
            </c:spPr>
          </c:dPt>
          <c:dPt>
            <c:idx val="9"/>
            <c:bubble3D val="0"/>
            <c:spPr>
              <a:solidFill>
                <a:srgbClr val="8F3230"/>
              </a:solidFill>
            </c:spPr>
          </c:dPt>
          <c:dPt>
            <c:idx val="10"/>
            <c:bubble3D val="0"/>
            <c:spPr>
              <a:solidFill>
                <a:srgbClr val="EF0000"/>
              </a:solidFill>
            </c:spPr>
          </c:dPt>
          <c:dPt>
            <c:idx val="11"/>
            <c:bubble3D val="0"/>
            <c:spPr>
              <a:solidFill>
                <a:srgbClr val="D08D8B"/>
              </a:solidFill>
            </c:spPr>
          </c:dPt>
          <c:dPt>
            <c:idx val="12"/>
            <c:bubble3D val="0"/>
            <c:spPr>
              <a:solidFill>
                <a:srgbClr val="62288B"/>
              </a:solidFill>
            </c:spPr>
          </c:dPt>
          <c:dPt>
            <c:idx val="13"/>
            <c:bubble3D val="0"/>
            <c:spPr>
              <a:solidFill>
                <a:srgbClr val="FB00FB"/>
              </a:solidFill>
            </c:spPr>
          </c:dPt>
          <c:dPt>
            <c:idx val="14"/>
            <c:bubble3D val="0"/>
            <c:spPr>
              <a:solidFill>
                <a:srgbClr val="C59326"/>
              </a:solidFill>
            </c:spPr>
          </c:dPt>
          <c:dPt>
            <c:idx val="15"/>
            <c:bubble3D val="0"/>
            <c:spPr>
              <a:solidFill>
                <a:srgbClr val="FFBA32"/>
              </a:solidFill>
            </c:spPr>
          </c:dPt>
          <c:cat>
            <c:numRef>
              <c:f>Sheet1!$A$2:$A$16</c:f>
              <c:numCache>
                <c:formatCode>General</c:formatCode>
                <c:ptCount val="15"/>
              </c:numCache>
            </c:numRef>
          </c:cat>
          <c:val>
            <c:numRef>
              <c:f>Sheet1!$B$2:$B$16</c:f>
              <c:numCache>
                <c:formatCode>General</c:formatCode>
                <c:ptCount val="15"/>
                <c:pt idx="0">
                  <c:v>6.7</c:v>
                </c:pt>
                <c:pt idx="1">
                  <c:v>2.5</c:v>
                </c:pt>
                <c:pt idx="2">
                  <c:v>0.5</c:v>
                </c:pt>
                <c:pt idx="3">
                  <c:v>2.2</c:v>
                </c:pt>
                <c:pt idx="4">
                  <c:v>0.5</c:v>
                </c:pt>
                <c:pt idx="5">
                  <c:v>0.2</c:v>
                </c:pt>
                <c:pt idx="6">
                  <c:v>2.1</c:v>
                </c:pt>
                <c:pt idx="7">
                  <c:v>0.2</c:v>
                </c:pt>
                <c:pt idx="8">
                  <c:v>4.4</c:v>
                </c:pt>
                <c:pt idx="9">
                  <c:v>0.9</c:v>
                </c:pt>
                <c:pt idx="10">
                  <c:v>1.1</c:v>
                </c:pt>
                <c:pt idx="11">
                  <c:v>0.5</c:v>
                </c:pt>
                <c:pt idx="12">
                  <c:v>6.9</c:v>
                </c:pt>
                <c:pt idx="13">
                  <c:v>0.6</c:v>
                </c:pt>
                <c:pt idx="14">
                  <c:v>0.8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432A2-B4C2-4F01-8FA3-BCC571A52347}" type="datetimeFigureOut">
              <a:rPr lang="en-US" smtClean="0"/>
              <a:t>5/3/17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F26EA-584F-48DB-9B27-53EB55A7EC3D}" type="slidenum">
              <a:rPr lang="en-US" smtClean="0"/>
              <a:t>‹#›</a:t>
            </a:fld>
            <a:endParaRPr lang="en-US"/>
          </a:p>
        </p:txBody>
      </p:sp>
    </p:spTree>
    <p:extLst>
      <p:ext uri="{BB962C8B-B14F-4D97-AF65-F5344CB8AC3E}">
        <p14:creationId xmlns:p14="http://schemas.microsoft.com/office/powerpoint/2010/main" val="49059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1</a:t>
            </a:fld>
            <a:endParaRPr lang="en-US"/>
          </a:p>
        </p:txBody>
      </p:sp>
    </p:spTree>
    <p:extLst>
      <p:ext uri="{BB962C8B-B14F-4D97-AF65-F5344CB8AC3E}">
        <p14:creationId xmlns:p14="http://schemas.microsoft.com/office/powerpoint/2010/main" val="392699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Sources</a:t>
            </a:r>
            <a:r>
              <a:rPr lang="en-US" b="1" baseline="0" dirty="0" smtClean="0"/>
              <a:t> of methane. </a:t>
            </a:r>
            <a:r>
              <a:rPr lang="en-US" sz="1200" kern="1200" dirty="0" smtClean="0">
                <a:solidFill>
                  <a:schemeClr val="tx1"/>
                </a:solidFill>
                <a:effectLst/>
                <a:latin typeface="+mn-lt"/>
                <a:ea typeface="+mn-ea"/>
                <a:cs typeface="+mn-cs"/>
              </a:rPr>
              <a:t>Methane is the second most important anthropogenic greenhouse gas after carbon dioxide. Its concentration has nearly tripled since pre-industrial times and we still don't understand why. Wetlands are the main natural source. Major human sources include livestock, oil and gas activities, landfills, coal mine venting, and rice paddies. Satellites provide a unique resource to detect and quantify methane emissions and their changes by measuring atmospheric methane globally and continuously with fine spatial resolution. This presentation illustrates the capabilities of the two principal satellite instruments flown so far, SCIAMACHY (2003-2012) and GOSAT (2009-present). </a:t>
            </a:r>
            <a:r>
              <a:rPr lang="en-US" sz="1200" kern="1200" smtClean="0">
                <a:solidFill>
                  <a:schemeClr val="tx1"/>
                </a:solidFill>
                <a:effectLst/>
                <a:latin typeface="+mn-lt"/>
                <a:ea typeface="+mn-ea"/>
                <a:cs typeface="+mn-cs"/>
              </a:rPr>
              <a:t>It also describes other ongoing efforts to better understand the sources of methane, and shows the potential of future satellite observations from the TROPOMI instrument (to be launched in 2017) and the geostationary GCIRI instrument (in the proposal stage at NASA).</a:t>
            </a:r>
          </a:p>
          <a:p>
            <a:endParaRPr lang="en-US" b="1" dirty="0"/>
          </a:p>
        </p:txBody>
      </p:sp>
      <p:sp>
        <p:nvSpPr>
          <p:cNvPr id="4" name="Slide Number Placeholder 3"/>
          <p:cNvSpPr>
            <a:spLocks noGrp="1"/>
          </p:cNvSpPr>
          <p:nvPr>
            <p:ph type="sldNum" sz="quarter" idx="10"/>
          </p:nvPr>
        </p:nvSpPr>
        <p:spPr/>
        <p:txBody>
          <a:bodyPr/>
          <a:lstStyle/>
          <a:p>
            <a:fld id="{12FF26EA-584F-48DB-9B27-53EB55A7EC3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7307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Mapping of methane from space by oversampling of SCIAMACHY data, 2003-2010.  </a:t>
            </a:r>
            <a:r>
              <a:rPr lang="en-US" sz="1200" kern="1200" dirty="0" smtClean="0">
                <a:solidFill>
                  <a:schemeClr val="tx1"/>
                </a:solidFill>
                <a:effectLst/>
                <a:latin typeface="+mn-lt"/>
                <a:ea typeface="+mn-ea"/>
                <a:cs typeface="+mn-cs"/>
              </a:rPr>
              <a:t>The SCIAMACHY satellite instrument (2003-2012) provided dense but coarse-resolution global observations of methane. An oversampling method is used here to display SCIAMACHY data with 0.1</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x0.1</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grid resolution by temporal averaging of partially overlapping pixels. The map identifies major point and regional sources of methane worldwide. From Joannes Maasakkers, Lei Zhu, and Daniel Jacob (Harvard).  </a:t>
            </a:r>
          </a:p>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4</a:t>
            </a:fld>
            <a:endParaRPr lang="en-US"/>
          </a:p>
        </p:txBody>
      </p:sp>
    </p:spTree>
    <p:extLst>
      <p:ext uri="{BB962C8B-B14F-4D97-AF65-F5344CB8AC3E}">
        <p14:creationId xmlns:p14="http://schemas.microsoft.com/office/powerpoint/2010/main" val="17893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 URL: https://</a:t>
            </a:r>
            <a:r>
              <a:rPr lang="en-US" sz="1200" b="1" kern="1200" dirty="0" err="1" smtClean="0">
                <a:solidFill>
                  <a:schemeClr val="tx1"/>
                </a:solidFill>
                <a:effectLst/>
                <a:latin typeface="+mn-lt"/>
                <a:ea typeface="+mn-ea"/>
                <a:cs typeface="+mn-cs"/>
              </a:rPr>
              <a:t>carbon.nasa.gov</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hyperwall</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jacob</a:t>
            </a:r>
            <a:r>
              <a:rPr lang="en-US" sz="1200" b="1" kern="1200" dirty="0" smtClean="0">
                <a:solidFill>
                  <a:schemeClr val="tx1"/>
                </a:solidFill>
                <a:effectLst/>
                <a:latin typeface="+mn-lt"/>
                <a:ea typeface="+mn-ea"/>
                <a:cs typeface="+mn-cs"/>
              </a:rPr>
              <a:t>/3_methane_turner_2015_1080p.mp4</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Global </a:t>
            </a:r>
            <a:r>
              <a:rPr lang="en-US" sz="1200" b="1" kern="1200" dirty="0" smtClean="0">
                <a:solidFill>
                  <a:schemeClr val="tx1"/>
                </a:solidFill>
                <a:effectLst/>
                <a:latin typeface="+mn-lt"/>
                <a:ea typeface="+mn-ea"/>
                <a:cs typeface="+mn-cs"/>
              </a:rPr>
              <a:t>and North American inversions of methane emissions using GOSAT satellite data. </a:t>
            </a:r>
            <a:r>
              <a:rPr lang="en-US" sz="1200" kern="1200" dirty="0" smtClean="0">
                <a:solidFill>
                  <a:schemeClr val="tx1"/>
                </a:solidFill>
                <a:effectLst/>
                <a:latin typeface="+mn-lt"/>
                <a:ea typeface="+mn-ea"/>
                <a:cs typeface="+mn-cs"/>
              </a:rPr>
              <a:t>Satellite observations of atmospheric methane provide a powerful resource for improving our knowledge of methane emissions. The top panel shows a global simulation of methane by the GEOS-Chem chemical transport model using prior knowledge on methane emissions from the EDGAR anthropogenic inventory and the LPJ wetlands inventory. The middle panel shows GOSAT satellite observations of methane. Differences between the GOSAT observations and the prior GEOS-Chem simulation point to the need for correcting emissions, with proper accounting of errors. The bottom panels show the correction factors from a Bayesian inversion of 2010-2011 GOSAT observations and the resulting GEOS-Chem simulation using these posterior emissions. The inversion is done at 4</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x5</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resolution on the global scale and at 0.5</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x0.625</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on the scale of North America.  From Turner et al. [2015].</a:t>
            </a:r>
          </a:p>
          <a:p>
            <a:r>
              <a:rPr lang="en-US" sz="1200" kern="1200" dirty="0" smtClean="0">
                <a:solidFill>
                  <a:schemeClr val="tx1"/>
                </a:solidFill>
                <a:effectLst/>
                <a:latin typeface="+mn-lt"/>
                <a:ea typeface="+mn-ea"/>
                <a:cs typeface="+mn-cs"/>
              </a:rPr>
              <a:t>Turner, A.J., D.J. Jacob, K.J. Wecht, J.D. Maasakkers, E. Lundgren, A.E. Andrews, S.C. </a:t>
            </a:r>
            <a:r>
              <a:rPr lang="en-US" sz="1200" kern="1200" dirty="0" err="1" smtClean="0">
                <a:solidFill>
                  <a:schemeClr val="tx1"/>
                </a:solidFill>
                <a:effectLst/>
                <a:latin typeface="+mn-lt"/>
                <a:ea typeface="+mn-ea"/>
                <a:cs typeface="+mn-cs"/>
              </a:rPr>
              <a:t>Biraud</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Boesch</a:t>
            </a:r>
            <a:r>
              <a:rPr lang="en-US" sz="1200" kern="1200" dirty="0" smtClean="0">
                <a:solidFill>
                  <a:schemeClr val="tx1"/>
                </a:solidFill>
                <a:effectLst/>
                <a:latin typeface="+mn-lt"/>
                <a:ea typeface="+mn-ea"/>
                <a:cs typeface="+mn-cs"/>
              </a:rPr>
              <a:t>, K.W. Bowman, N.M. </a:t>
            </a:r>
            <a:r>
              <a:rPr lang="en-US" sz="1200" kern="1200" dirty="0" err="1" smtClean="0">
                <a:solidFill>
                  <a:schemeClr val="tx1"/>
                </a:solidFill>
                <a:effectLst/>
                <a:latin typeface="+mn-lt"/>
                <a:ea typeface="+mn-ea"/>
                <a:cs typeface="+mn-cs"/>
              </a:rPr>
              <a:t>Deutscher</a:t>
            </a:r>
            <a:r>
              <a:rPr lang="en-US" sz="1200" kern="1200" dirty="0" smtClean="0">
                <a:solidFill>
                  <a:schemeClr val="tx1"/>
                </a:solidFill>
                <a:effectLst/>
                <a:latin typeface="+mn-lt"/>
                <a:ea typeface="+mn-ea"/>
                <a:cs typeface="+mn-cs"/>
              </a:rPr>
              <a:t>, M.K. Dubey, D.W.T. Griffith, F. </a:t>
            </a:r>
            <a:r>
              <a:rPr lang="en-US" sz="1200" kern="1200" dirty="0" err="1" smtClean="0">
                <a:solidFill>
                  <a:schemeClr val="tx1"/>
                </a:solidFill>
                <a:effectLst/>
                <a:latin typeface="+mn-lt"/>
                <a:ea typeface="+mn-ea"/>
                <a:cs typeface="+mn-cs"/>
              </a:rPr>
              <a:t>Hase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Kuze</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Notholt</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Ohyama</a:t>
            </a:r>
            <a:r>
              <a:rPr lang="en-US" sz="1200" kern="1200" dirty="0" smtClean="0">
                <a:solidFill>
                  <a:schemeClr val="tx1"/>
                </a:solidFill>
                <a:effectLst/>
                <a:latin typeface="+mn-lt"/>
                <a:ea typeface="+mn-ea"/>
                <a:cs typeface="+mn-cs"/>
              </a:rPr>
              <a:t>, R. Parker, V.H. Payne, R. </a:t>
            </a:r>
            <a:r>
              <a:rPr lang="en-US" sz="1200" kern="1200" dirty="0" err="1" smtClean="0">
                <a:solidFill>
                  <a:schemeClr val="tx1"/>
                </a:solidFill>
                <a:effectLst/>
                <a:latin typeface="+mn-lt"/>
                <a:ea typeface="+mn-ea"/>
                <a:cs typeface="+mn-cs"/>
              </a:rPr>
              <a:t>Sussmann</a:t>
            </a:r>
            <a:r>
              <a:rPr lang="en-US" sz="1200" kern="1200" dirty="0" smtClean="0">
                <a:solidFill>
                  <a:schemeClr val="tx1"/>
                </a:solidFill>
                <a:effectLst/>
                <a:latin typeface="+mn-lt"/>
                <a:ea typeface="+mn-ea"/>
                <a:cs typeface="+mn-cs"/>
              </a:rPr>
              <a:t>, C. Sweeney, V.A. </a:t>
            </a:r>
            <a:r>
              <a:rPr lang="en-US" sz="1200" kern="1200" dirty="0" err="1" smtClean="0">
                <a:solidFill>
                  <a:schemeClr val="tx1"/>
                </a:solidFill>
                <a:effectLst/>
                <a:latin typeface="+mn-lt"/>
                <a:ea typeface="+mn-ea"/>
                <a:cs typeface="+mn-cs"/>
              </a:rPr>
              <a:t>Velazco</a:t>
            </a:r>
            <a:r>
              <a:rPr lang="en-US" sz="1200" kern="1200" dirty="0" smtClean="0">
                <a:solidFill>
                  <a:schemeClr val="tx1"/>
                </a:solidFill>
                <a:effectLst/>
                <a:latin typeface="+mn-lt"/>
                <a:ea typeface="+mn-ea"/>
                <a:cs typeface="+mn-cs"/>
              </a:rPr>
              <a:t>, T. </a:t>
            </a:r>
            <a:r>
              <a:rPr lang="en-US" sz="1200" kern="1200" dirty="0" err="1" smtClean="0">
                <a:solidFill>
                  <a:schemeClr val="tx1"/>
                </a:solidFill>
                <a:effectLst/>
                <a:latin typeface="+mn-lt"/>
                <a:ea typeface="+mn-ea"/>
                <a:cs typeface="+mn-cs"/>
              </a:rPr>
              <a:t>Warneke</a:t>
            </a:r>
            <a:r>
              <a:rPr lang="en-US" sz="1200" kern="1200" dirty="0" smtClean="0">
                <a:solidFill>
                  <a:schemeClr val="tx1"/>
                </a:solidFill>
                <a:effectLst/>
                <a:latin typeface="+mn-lt"/>
                <a:ea typeface="+mn-ea"/>
                <a:cs typeface="+mn-cs"/>
              </a:rPr>
              <a:t>, P.O. Wennberg, and D. Wunch </a:t>
            </a:r>
            <a:r>
              <a:rPr lang="en-US" sz="1200" i="1" kern="1200" dirty="0" smtClean="0">
                <a:solidFill>
                  <a:schemeClr val="tx1"/>
                </a:solidFill>
                <a:effectLst/>
                <a:latin typeface="+mn-lt"/>
                <a:ea typeface="+mn-ea"/>
                <a:cs typeface="+mn-cs"/>
              </a:rPr>
              <a:t>Estimating global and North American methane emissions with high spatial resolution using GOSAT satellite data</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Atmos. Chem. Phys., 15</a:t>
            </a:r>
            <a:r>
              <a:rPr lang="en-US" sz="1200" kern="1200" dirty="0" smtClean="0">
                <a:solidFill>
                  <a:schemeClr val="tx1"/>
                </a:solidFill>
                <a:effectLst/>
                <a:latin typeface="+mn-lt"/>
                <a:ea typeface="+mn-ea"/>
                <a:cs typeface="+mn-cs"/>
              </a:rPr>
              <a:t>, 7049-7069, 2015.</a:t>
            </a:r>
          </a:p>
          <a:p>
            <a:endParaRPr lang="en-US" dirty="0"/>
          </a:p>
        </p:txBody>
      </p:sp>
      <p:sp>
        <p:nvSpPr>
          <p:cNvPr id="4" name="Slide Number Placeholder 3"/>
          <p:cNvSpPr>
            <a:spLocks noGrp="1"/>
          </p:cNvSpPr>
          <p:nvPr>
            <p:ph type="sldNum" sz="quarter" idx="10"/>
          </p:nvPr>
        </p:nvSpPr>
        <p:spPr/>
        <p:txBody>
          <a:bodyPr/>
          <a:lstStyle/>
          <a:p>
            <a:fld id="{62C6D47F-B696-40E1-9A55-E40C2C1E0404}" type="slidenum">
              <a:rPr lang="en-US" smtClean="0"/>
              <a:t>5</a:t>
            </a:fld>
            <a:endParaRPr lang="en-US"/>
          </a:p>
        </p:txBody>
      </p:sp>
    </p:spTree>
    <p:extLst>
      <p:ext uri="{BB962C8B-B14F-4D97-AF65-F5344CB8AC3E}">
        <p14:creationId xmlns:p14="http://schemas.microsoft.com/office/powerpoint/2010/main" val="28617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new gridded inventory of US anthropogenic methane missions.  </a:t>
            </a:r>
            <a:r>
              <a:rPr lang="en-US" sz="1200" kern="1200" dirty="0" smtClean="0">
                <a:solidFill>
                  <a:schemeClr val="tx1"/>
                </a:solidFill>
                <a:effectLst/>
                <a:latin typeface="+mn-lt"/>
                <a:ea typeface="+mn-ea"/>
                <a:cs typeface="+mn-cs"/>
              </a:rPr>
              <a:t>The inventory is based on the US EPA Greenhouse Gas Inventory [US EPA, 2016] reported to the United Nations Framework Convention on Climate Change (UNFCCC). The EPA inventory includes detailed sectoral information (pie chart, for 2012 emissions) but no spatial information. The gridded version of the EPA inventory disaggregates the national totals for individual sectors by using a large ensemble of datasets for activity rates and emission factors. It enables the use of the EPA inventory as prior estimate in inversions of atmospheric methane, and paves the way for using these inversions to improve the inventory. The maps show the distribution of emissions from the five major broad source categories.  From Maasakkers et al. [2016]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 Environmental Protection Agency, </a:t>
            </a:r>
            <a:r>
              <a:rPr lang="en-US" sz="1200" i="1" kern="1200" dirty="0" smtClean="0">
                <a:solidFill>
                  <a:schemeClr val="tx1"/>
                </a:solidFill>
                <a:effectLst/>
                <a:latin typeface="+mn-lt"/>
                <a:ea typeface="+mn-ea"/>
                <a:cs typeface="+mn-cs"/>
              </a:rPr>
              <a:t>Inventory of US Greenhouse Gas Emissions	and Sinks: 1990-2014</a:t>
            </a:r>
            <a:r>
              <a:rPr lang="en-US" sz="1200" kern="1200" dirty="0" smtClean="0">
                <a:solidFill>
                  <a:schemeClr val="tx1"/>
                </a:solidFill>
                <a:effectLst/>
                <a:latin typeface="+mn-lt"/>
                <a:ea typeface="+mn-ea"/>
                <a:cs typeface="+mn-cs"/>
              </a:rPr>
              <a:t>, available at: epa.gov/</a:t>
            </a:r>
            <a:r>
              <a:rPr lang="en-US" sz="1200" kern="1200" dirty="0" err="1" smtClean="0">
                <a:solidFill>
                  <a:schemeClr val="tx1"/>
                </a:solidFill>
                <a:effectLst/>
                <a:latin typeface="+mn-lt"/>
                <a:ea typeface="+mn-ea"/>
                <a:cs typeface="+mn-cs"/>
              </a:rPr>
              <a:t>ghgemissions</a:t>
            </a:r>
            <a:r>
              <a:rPr lang="en-US" sz="1200" kern="1200" dirty="0" smtClean="0">
                <a:solidFill>
                  <a:schemeClr val="tx1"/>
                </a:solidFill>
                <a:effectLst/>
                <a:latin typeface="+mn-lt"/>
                <a:ea typeface="+mn-ea"/>
                <a:cs typeface="+mn-cs"/>
              </a:rPr>
              <a:t>/ inventory-us-greenhouse-gas-emissions-and-sinks-1990-2014 , 2016.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Maasakkers, J.D., </a:t>
            </a:r>
            <a:r>
              <a:rPr lang="en-US" sz="1200" kern="1200" dirty="0" err="1" smtClean="0">
                <a:solidFill>
                  <a:schemeClr val="tx1"/>
                </a:solidFill>
                <a:effectLst/>
                <a:latin typeface="+mn-lt"/>
                <a:ea typeface="+mn-ea"/>
                <a:cs typeface="+mn-cs"/>
              </a:rPr>
              <a:t>D.J.Jacob</a:t>
            </a:r>
            <a:r>
              <a:rPr lang="en-US" sz="1200" kern="1200" dirty="0" smtClean="0">
                <a:solidFill>
                  <a:schemeClr val="tx1"/>
                </a:solidFill>
                <a:effectLst/>
                <a:latin typeface="+mn-lt"/>
                <a:ea typeface="+mn-ea"/>
                <a:cs typeface="+mn-cs"/>
              </a:rPr>
              <a:t>, M.P. Sulprizio, A.J. Turner, M. </a:t>
            </a:r>
            <a:r>
              <a:rPr lang="en-US" sz="1200" kern="1200" dirty="0" err="1" smtClean="0">
                <a:solidFill>
                  <a:schemeClr val="tx1"/>
                </a:solidFill>
                <a:effectLst/>
                <a:latin typeface="+mn-lt"/>
                <a:ea typeface="+mn-ea"/>
                <a:cs typeface="+mn-cs"/>
              </a:rPr>
              <a:t>Weitz</a:t>
            </a:r>
            <a:r>
              <a:rPr lang="en-US" sz="1200" kern="1200" dirty="0" smtClean="0">
                <a:solidFill>
                  <a:schemeClr val="tx1"/>
                </a:solidFill>
                <a:effectLst/>
                <a:latin typeface="+mn-lt"/>
                <a:ea typeface="+mn-ea"/>
                <a:cs typeface="+mn-cs"/>
              </a:rPr>
              <a:t>, T. Wirth, C. </a:t>
            </a:r>
            <a:r>
              <a:rPr lang="en-US" sz="1200" kern="1200" dirty="0" err="1" smtClean="0">
                <a:solidFill>
                  <a:schemeClr val="tx1"/>
                </a:solidFill>
                <a:effectLst/>
                <a:latin typeface="+mn-lt"/>
                <a:ea typeface="+mn-ea"/>
                <a:cs typeface="+mn-cs"/>
              </a:rPr>
              <a:t>Hight</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DeFigueiredo</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Schmeltz</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Hockstad</a:t>
            </a:r>
            <a:r>
              <a:rPr lang="en-US" sz="1200" kern="1200" dirty="0" smtClean="0">
                <a:solidFill>
                  <a:schemeClr val="tx1"/>
                </a:solidFill>
                <a:effectLst/>
                <a:latin typeface="+mn-lt"/>
                <a:ea typeface="+mn-ea"/>
                <a:cs typeface="+mn-cs"/>
              </a:rPr>
              <a:t>, A.A. Bloom, K.W. Bowman, S. </a:t>
            </a:r>
            <a:r>
              <a:rPr lang="en-US" sz="1200" kern="1200" dirty="0" err="1" smtClean="0">
                <a:solidFill>
                  <a:schemeClr val="tx1"/>
                </a:solidFill>
                <a:effectLst/>
                <a:latin typeface="+mn-lt"/>
                <a:ea typeface="+mn-ea"/>
                <a:cs typeface="+mn-cs"/>
              </a:rPr>
              <a:t>Jeong</a:t>
            </a:r>
            <a:r>
              <a:rPr lang="en-US" sz="1200" kern="1200" dirty="0" smtClean="0">
                <a:solidFill>
                  <a:schemeClr val="tx1"/>
                </a:solidFill>
                <a:effectLst/>
                <a:latin typeface="+mn-lt"/>
                <a:ea typeface="+mn-ea"/>
                <a:cs typeface="+mn-cs"/>
              </a:rPr>
              <a:t>, and M.L. Fischer, </a:t>
            </a:r>
            <a:r>
              <a:rPr lang="en-US" sz="1200" i="1" kern="1200" dirty="0" smtClean="0">
                <a:solidFill>
                  <a:schemeClr val="tx1"/>
                </a:solidFill>
                <a:effectLst/>
                <a:latin typeface="+mn-lt"/>
                <a:ea typeface="+mn-ea"/>
                <a:cs typeface="+mn-cs"/>
              </a:rPr>
              <a:t>A gridded national inventory of US methane emissions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Environ. Sci. Technol.</a:t>
            </a:r>
            <a:r>
              <a:rPr lang="en-US" sz="1200" kern="1200" dirty="0" smtClean="0">
                <a:solidFill>
                  <a:schemeClr val="tx1"/>
                </a:solidFill>
                <a:effectLst/>
                <a:latin typeface="+mn-lt"/>
                <a:ea typeface="+mn-ea"/>
                <a:cs typeface="+mn-cs"/>
              </a:rPr>
              <a:t>, in press.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6</a:t>
            </a:fld>
            <a:endParaRPr lang="en-US"/>
          </a:p>
        </p:txBody>
      </p:sp>
    </p:spTree>
    <p:extLst>
      <p:ext uri="{BB962C8B-B14F-4D97-AF65-F5344CB8AC3E}">
        <p14:creationId xmlns:p14="http://schemas.microsoft.com/office/powerpoint/2010/main" val="260610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a:t>
            </a:r>
            <a:r>
              <a:rPr lang="en-US" sz="1200" b="1" kern="1200" baseline="0" dirty="0" smtClean="0">
                <a:solidFill>
                  <a:schemeClr val="tx1"/>
                </a:solidFill>
                <a:effectLst/>
                <a:latin typeface="+mn-lt"/>
                <a:ea typeface="+mn-ea"/>
                <a:cs typeface="+mn-cs"/>
              </a:rPr>
              <a:t> URL: http://</a:t>
            </a:r>
            <a:r>
              <a:rPr lang="en-US" sz="1200" b="1" kern="1200" baseline="0" dirty="0" err="1" smtClean="0">
                <a:solidFill>
                  <a:schemeClr val="tx1"/>
                </a:solidFill>
                <a:effectLst/>
                <a:latin typeface="+mn-lt"/>
                <a:ea typeface="+mn-ea"/>
                <a:cs typeface="+mn-cs"/>
              </a:rPr>
              <a:t>carbon.nasa.gov</a:t>
            </a:r>
            <a:r>
              <a:rPr lang="en-US" sz="1200" b="1" kern="1200" baseline="0" dirty="0" smtClean="0">
                <a:solidFill>
                  <a:schemeClr val="tx1"/>
                </a:solidFill>
                <a:effectLst/>
                <a:latin typeface="+mn-lt"/>
                <a:ea typeface="+mn-ea"/>
                <a:cs typeface="+mn-cs"/>
              </a:rPr>
              <a:t>/</a:t>
            </a:r>
            <a:r>
              <a:rPr lang="en-US" sz="1200" b="1" kern="1200" baseline="0" dirty="0" err="1" smtClean="0">
                <a:solidFill>
                  <a:schemeClr val="tx1"/>
                </a:solidFill>
                <a:effectLst/>
                <a:latin typeface="+mn-lt"/>
                <a:ea typeface="+mn-ea"/>
                <a:cs typeface="+mn-cs"/>
              </a:rPr>
              <a:t>hyperwall</a:t>
            </a:r>
            <a:r>
              <a:rPr lang="en-US" sz="1200" b="1" kern="1200" baseline="0" dirty="0" smtClean="0">
                <a:solidFill>
                  <a:schemeClr val="tx1"/>
                </a:solidFill>
                <a:effectLst/>
                <a:latin typeface="+mn-lt"/>
                <a:ea typeface="+mn-ea"/>
                <a:cs typeface="+mn-cs"/>
              </a:rPr>
              <a:t>/</a:t>
            </a:r>
            <a:r>
              <a:rPr lang="en-US" sz="1200" b="1" kern="1200" baseline="0" dirty="0" err="1" smtClean="0">
                <a:solidFill>
                  <a:schemeClr val="tx1"/>
                </a:solidFill>
                <a:effectLst/>
                <a:latin typeface="+mn-lt"/>
                <a:ea typeface="+mn-ea"/>
                <a:cs typeface="+mn-cs"/>
              </a:rPr>
              <a:t>jacob</a:t>
            </a:r>
            <a:r>
              <a:rPr lang="en-US" sz="1200" b="1" kern="1200" baseline="0" dirty="0" smtClean="0">
                <a:solidFill>
                  <a:schemeClr val="tx1"/>
                </a:solidFill>
                <a:effectLst/>
                <a:latin typeface="+mn-lt"/>
                <a:ea typeface="+mn-ea"/>
                <a:cs typeface="+mn-cs"/>
              </a:rPr>
              <a:t>/5_methane_wetlands_1080p.mp4</a:t>
            </a:r>
          </a:p>
          <a:p>
            <a:endParaRPr lang="en-US" sz="1200" b="1"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Methane </a:t>
            </a:r>
            <a:r>
              <a:rPr lang="en-US" sz="1200" b="1" kern="1200" dirty="0" smtClean="0">
                <a:solidFill>
                  <a:schemeClr val="tx1"/>
                </a:solidFill>
                <a:effectLst/>
                <a:latin typeface="+mn-lt"/>
                <a:ea typeface="+mn-ea"/>
                <a:cs typeface="+mn-cs"/>
              </a:rPr>
              <a:t>emission from wetlands, 2001-2016.  </a:t>
            </a:r>
            <a:r>
              <a:rPr lang="en-US" sz="1200" kern="1200" dirty="0" smtClean="0">
                <a:solidFill>
                  <a:schemeClr val="tx1"/>
                </a:solidFill>
                <a:effectLst/>
                <a:latin typeface="+mn-lt"/>
                <a:ea typeface="+mn-ea"/>
                <a:cs typeface="+mn-cs"/>
              </a:rPr>
              <a:t>Wetlands are the main natural source of methane, amounting to about one third of present-day methane emissions. This animation shows monthly wetland emissions from the average of an ensemble of process-based inventories that relate wetland emissions to inundation, precipitation, carbon availability, and carbon respiration. There are large seasonal variations driven by inundation and temperature, and climatically-driven interannual variability that must be accounted for when interpreting the observational record of atmospheric methane. From Bloom et al. [2016].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Bloom, A.A., </a:t>
            </a:r>
            <a:r>
              <a:rPr lang="en-US" sz="1200" kern="1200" dirty="0" err="1" smtClean="0">
                <a:solidFill>
                  <a:schemeClr val="tx1"/>
                </a:solidFill>
                <a:effectLst/>
                <a:latin typeface="+mn-lt"/>
                <a:ea typeface="+mn-ea"/>
                <a:cs typeface="+mn-cs"/>
              </a:rPr>
              <a:t>K.Bowman</a:t>
            </a:r>
            <a:r>
              <a:rPr lang="en-US" sz="1200" kern="1200" dirty="0" smtClean="0">
                <a:solidFill>
                  <a:schemeClr val="tx1"/>
                </a:solidFill>
                <a:effectLst/>
                <a:latin typeface="+mn-lt"/>
                <a:ea typeface="+mn-ea"/>
                <a:cs typeface="+mn-cs"/>
              </a:rPr>
              <a:t>, M. Lee, A. J. Turner, R. Schroeder, J. R. Worden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R. Weidner, K. C. McDonald, and D. J. Jacob, A global wetland methane emissions and uncertainty dataset for atmospheric chemical transport models,</a:t>
            </a:r>
            <a:r>
              <a:rPr lang="en-US" sz="1200" u="sng" kern="1200" dirty="0" smtClean="0">
                <a:solidFill>
                  <a:schemeClr val="tx1"/>
                </a:solidFill>
                <a:effectLst/>
                <a:latin typeface="+mn-lt"/>
                <a:ea typeface="+mn-ea"/>
                <a:cs typeface="+mn-cs"/>
              </a:rPr>
              <a:t> </a:t>
            </a:r>
            <a:r>
              <a:rPr lang="en-US" sz="1200" u="sng" kern="1200" dirty="0" err="1" smtClean="0">
                <a:solidFill>
                  <a:schemeClr val="tx1"/>
                </a:solidFill>
                <a:effectLst/>
                <a:latin typeface="+mn-lt"/>
                <a:ea typeface="+mn-ea"/>
                <a:cs typeface="+mn-cs"/>
              </a:rPr>
              <a:t>Geosci</a:t>
            </a:r>
            <a:r>
              <a:rPr lang="en-US" sz="1200" u="sng" kern="1200" dirty="0" smtClean="0">
                <a:solidFill>
                  <a:schemeClr val="tx1"/>
                </a:solidFill>
                <a:effectLst/>
                <a:latin typeface="+mn-lt"/>
                <a:ea typeface="+mn-ea"/>
                <a:cs typeface="+mn-cs"/>
              </a:rPr>
              <a:t>. Model Dev. Discuss.</a:t>
            </a:r>
            <a:r>
              <a:rPr lang="en-US" sz="1200" kern="1200" dirty="0" smtClean="0">
                <a:solidFill>
                  <a:schemeClr val="tx1"/>
                </a:solidFill>
                <a:effectLst/>
                <a:latin typeface="+mn-lt"/>
                <a:ea typeface="+mn-ea"/>
                <a:cs typeface="+mn-cs"/>
              </a:rPr>
              <a:t>, doi:10.5194/gmd-2016-224, 2016.</a:t>
            </a:r>
          </a:p>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7</a:t>
            </a:fld>
            <a:endParaRPr lang="en-US"/>
          </a:p>
        </p:txBody>
      </p:sp>
    </p:spTree>
    <p:extLst>
      <p:ext uri="{BB962C8B-B14F-4D97-AF65-F5344CB8AC3E}">
        <p14:creationId xmlns:p14="http://schemas.microsoft.com/office/powerpoint/2010/main" val="207804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 URL: http://</a:t>
            </a:r>
            <a:r>
              <a:rPr lang="en-US" sz="1200" b="1" kern="1200" dirty="0" err="1" smtClean="0">
                <a:solidFill>
                  <a:schemeClr val="tx1"/>
                </a:solidFill>
                <a:effectLst/>
                <a:latin typeface="+mn-lt"/>
                <a:ea typeface="+mn-ea"/>
                <a:cs typeface="+mn-cs"/>
              </a:rPr>
              <a:t>carbon.nasa.gov</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hyperwall</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jacob</a:t>
            </a:r>
            <a:r>
              <a:rPr lang="en-US" sz="1200" b="1" kern="1200" dirty="0" smtClean="0">
                <a:solidFill>
                  <a:schemeClr val="tx1"/>
                </a:solidFill>
                <a:effectLst/>
                <a:latin typeface="+mn-lt"/>
                <a:ea typeface="+mn-ea"/>
                <a:cs typeface="+mn-cs"/>
              </a:rPr>
              <a:t>/6_methane_na_trends_1080p.mp4</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2010-2014 </a:t>
            </a:r>
            <a:r>
              <a:rPr lang="en-US" sz="1200" b="1" kern="1200" dirty="0" smtClean="0">
                <a:solidFill>
                  <a:schemeClr val="tx1"/>
                </a:solidFill>
                <a:effectLst/>
                <a:latin typeface="+mn-lt"/>
                <a:ea typeface="+mn-ea"/>
                <a:cs typeface="+mn-cs"/>
              </a:rPr>
              <a:t>trends in North American methane observed by GOSAT.  </a:t>
            </a:r>
            <a:r>
              <a:rPr lang="en-US" sz="1200" kern="1200" dirty="0" smtClean="0">
                <a:solidFill>
                  <a:schemeClr val="tx1"/>
                </a:solidFill>
                <a:effectLst/>
                <a:latin typeface="+mn-lt"/>
                <a:ea typeface="+mn-ea"/>
                <a:cs typeface="+mn-cs"/>
              </a:rPr>
              <a:t>The left panels show annual mean methane enhancements above background in Canada, the US, and Mexico as observed by GOSAT.   The middle panels show locations of dominant methane source types as identified by new bottom-up inventories {Maasakkers et al., 2016; Sheng et al., 2016]. The right panels show the national trends in emissions since 2010 seen by GOSAT, and (when significant) the contribution from specific source types as informed by the spatial distribution of trends in relation to the bottom-up inventories.  From Jianxiong Sheng, Joannes Maasakkers, and Daniel Jacob (Harvard)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Maasakkers, J.D., </a:t>
            </a:r>
            <a:r>
              <a:rPr lang="en-US" sz="1200" kern="1200" dirty="0" err="1" smtClean="0">
                <a:solidFill>
                  <a:schemeClr val="tx1"/>
                </a:solidFill>
                <a:effectLst/>
                <a:latin typeface="+mn-lt"/>
                <a:ea typeface="+mn-ea"/>
                <a:cs typeface="+mn-cs"/>
              </a:rPr>
              <a:t>D.J.Jacob</a:t>
            </a:r>
            <a:r>
              <a:rPr lang="en-US" sz="1200" kern="1200" dirty="0" smtClean="0">
                <a:solidFill>
                  <a:schemeClr val="tx1"/>
                </a:solidFill>
                <a:effectLst/>
                <a:latin typeface="+mn-lt"/>
                <a:ea typeface="+mn-ea"/>
                <a:cs typeface="+mn-cs"/>
              </a:rPr>
              <a:t>, M.P. Sulprizio, A.J. Turner, M. </a:t>
            </a:r>
            <a:r>
              <a:rPr lang="en-US" sz="1200" kern="1200" dirty="0" err="1" smtClean="0">
                <a:solidFill>
                  <a:schemeClr val="tx1"/>
                </a:solidFill>
                <a:effectLst/>
                <a:latin typeface="+mn-lt"/>
                <a:ea typeface="+mn-ea"/>
                <a:cs typeface="+mn-cs"/>
              </a:rPr>
              <a:t>Weitz</a:t>
            </a:r>
            <a:r>
              <a:rPr lang="en-US" sz="1200" kern="1200" dirty="0" smtClean="0">
                <a:solidFill>
                  <a:schemeClr val="tx1"/>
                </a:solidFill>
                <a:effectLst/>
                <a:latin typeface="+mn-lt"/>
                <a:ea typeface="+mn-ea"/>
                <a:cs typeface="+mn-cs"/>
              </a:rPr>
              <a:t>, T. Wirth, C. </a:t>
            </a:r>
            <a:r>
              <a:rPr lang="en-US" sz="1200" kern="1200" dirty="0" err="1" smtClean="0">
                <a:solidFill>
                  <a:schemeClr val="tx1"/>
                </a:solidFill>
                <a:effectLst/>
                <a:latin typeface="+mn-lt"/>
                <a:ea typeface="+mn-ea"/>
                <a:cs typeface="+mn-cs"/>
              </a:rPr>
              <a:t>Hight</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DeFigueiredo</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Schmeltz</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Hockstad</a:t>
            </a:r>
            <a:r>
              <a:rPr lang="en-US" sz="1200" kern="1200" dirty="0" smtClean="0">
                <a:solidFill>
                  <a:schemeClr val="tx1"/>
                </a:solidFill>
                <a:effectLst/>
                <a:latin typeface="+mn-lt"/>
                <a:ea typeface="+mn-ea"/>
                <a:cs typeface="+mn-cs"/>
              </a:rPr>
              <a:t>, A.A. Bloom, K.W. Bowman, S. </a:t>
            </a:r>
            <a:r>
              <a:rPr lang="en-US" sz="1200" kern="1200" dirty="0" err="1" smtClean="0">
                <a:solidFill>
                  <a:schemeClr val="tx1"/>
                </a:solidFill>
                <a:effectLst/>
                <a:latin typeface="+mn-lt"/>
                <a:ea typeface="+mn-ea"/>
                <a:cs typeface="+mn-cs"/>
              </a:rPr>
              <a:t>Jeong</a:t>
            </a:r>
            <a:r>
              <a:rPr lang="en-US" sz="1200" kern="1200" dirty="0" smtClean="0">
                <a:solidFill>
                  <a:schemeClr val="tx1"/>
                </a:solidFill>
                <a:effectLst/>
                <a:latin typeface="+mn-lt"/>
                <a:ea typeface="+mn-ea"/>
                <a:cs typeface="+mn-cs"/>
              </a:rPr>
              <a:t>, and M.L. Fischer, </a:t>
            </a:r>
            <a:r>
              <a:rPr lang="en-US" sz="1200" i="1" kern="1200" dirty="0" smtClean="0">
                <a:solidFill>
                  <a:schemeClr val="tx1"/>
                </a:solidFill>
                <a:effectLst/>
                <a:latin typeface="+mn-lt"/>
                <a:ea typeface="+mn-ea"/>
                <a:cs typeface="+mn-cs"/>
              </a:rPr>
              <a:t>A gridded national inventory of US methane emissions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Environ. Sci. Technol.</a:t>
            </a:r>
            <a:r>
              <a:rPr lang="en-US" sz="1200" kern="1200" dirty="0" smtClean="0">
                <a:solidFill>
                  <a:schemeClr val="tx1"/>
                </a:solidFill>
                <a:effectLst/>
                <a:latin typeface="+mn-lt"/>
                <a:ea typeface="+mn-ea"/>
                <a:cs typeface="+mn-cs"/>
              </a:rPr>
              <a:t>, in press.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Sheng, J., et al., A high-resolution (0</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1</a:t>
            </a:r>
            <a:r>
              <a:rPr lang="en-US" sz="1200" kern="1200" baseline="30000" dirty="0" smtClean="0">
                <a:solidFill>
                  <a:schemeClr val="tx1"/>
                </a:solidFill>
                <a:effectLst/>
                <a:latin typeface="+mn-lt"/>
                <a:ea typeface="+mn-ea"/>
                <a:cs typeface="+mn-cs"/>
              </a:rPr>
              <a:t>o</a:t>
            </a:r>
            <a:r>
              <a:rPr lang="en-US" sz="1200" i="1" kern="120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0</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1</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inventory of methane emissions for Canadian and Mexican oil and gas systems, submitted to </a:t>
            </a:r>
            <a:r>
              <a:rPr lang="en-US" sz="1200" u="sng" kern="1200" dirty="0" smtClean="0">
                <a:solidFill>
                  <a:schemeClr val="tx1"/>
                </a:solidFill>
                <a:effectLst/>
                <a:latin typeface="+mn-lt"/>
                <a:ea typeface="+mn-ea"/>
                <a:cs typeface="+mn-cs"/>
              </a:rPr>
              <a:t>Environ. Sci. Technol.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8</a:t>
            </a:fld>
            <a:endParaRPr lang="en-US"/>
          </a:p>
        </p:txBody>
      </p:sp>
    </p:spTree>
    <p:extLst>
      <p:ext uri="{BB962C8B-B14F-4D97-AF65-F5344CB8AC3E}">
        <p14:creationId xmlns:p14="http://schemas.microsoft.com/office/powerpoint/2010/main" val="268688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 URL: http://</a:t>
            </a:r>
            <a:r>
              <a:rPr lang="en-US" sz="1200" b="1" kern="1200" dirty="0" err="1" smtClean="0">
                <a:solidFill>
                  <a:schemeClr val="tx1"/>
                </a:solidFill>
                <a:effectLst/>
                <a:latin typeface="+mn-lt"/>
                <a:ea typeface="+mn-ea"/>
                <a:cs typeface="+mn-cs"/>
              </a:rPr>
              <a:t>carbon.nasa.gov</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hyperwall</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jacob</a:t>
            </a:r>
            <a:r>
              <a:rPr lang="en-US" sz="1200" b="1" kern="1200" dirty="0" smtClean="0">
                <a:solidFill>
                  <a:schemeClr val="tx1"/>
                </a:solidFill>
                <a:effectLst/>
                <a:latin typeface="+mn-lt"/>
                <a:ea typeface="+mn-ea"/>
                <a:cs typeface="+mn-cs"/>
              </a:rPr>
              <a:t>/7_methane_4_corners_1080p.mp4</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Airborne </a:t>
            </a:r>
            <a:r>
              <a:rPr lang="en-US" sz="1200" b="1" kern="1200" dirty="0" smtClean="0">
                <a:solidFill>
                  <a:schemeClr val="tx1"/>
                </a:solidFill>
                <a:effectLst/>
                <a:latin typeface="+mn-lt"/>
                <a:ea typeface="+mn-ea"/>
                <a:cs typeface="+mn-cs"/>
              </a:rPr>
              <a:t>remote sensing of methane point sources over Four Corners, New Mexico.  </a:t>
            </a:r>
            <a:r>
              <a:rPr lang="en-US" sz="1200" kern="1200" dirty="0" smtClean="0">
                <a:solidFill>
                  <a:schemeClr val="tx1"/>
                </a:solidFill>
                <a:effectLst/>
                <a:latin typeface="+mn-lt"/>
                <a:ea typeface="+mn-ea"/>
                <a:cs typeface="+mn-cs"/>
              </a:rPr>
              <a:t>The AVIRIS-NG airborne sensor maps methane plumes from point sources with 1-3 m pixel resolution.  The Four Corners oil/gas field is the largest methane source in the US. Data from Frankenberg et al. [2016] show plumes originating from a pipeline leak (2), storage tanks (3, 4), well pads (5), a coal mine venting shaft (6), and gas processing plants (8). Large-eddy simulations (LES) of plumes show that the total mass of methane in the plume is related to the magnitude of emission in a way that is independent of meteorological conditions.  From Christian Frankenberg (Caltech), Yi Huang and Yan Xia (McGill). Daniel Varon and Daniel Jacob (Harvard).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Frankenberg, C.,  A.K. Thorpe, D.R. Thompson, G. </a:t>
            </a:r>
            <a:r>
              <a:rPr lang="en-US" sz="1200" kern="1200" dirty="0" err="1" smtClean="0">
                <a:solidFill>
                  <a:schemeClr val="tx1"/>
                </a:solidFill>
                <a:effectLst/>
                <a:latin typeface="+mn-lt"/>
                <a:ea typeface="+mn-ea"/>
                <a:cs typeface="+mn-cs"/>
              </a:rPr>
              <a:t>Hulley</a:t>
            </a:r>
            <a:r>
              <a:rPr lang="en-US" sz="1200" kern="1200" dirty="0" smtClean="0">
                <a:solidFill>
                  <a:schemeClr val="tx1"/>
                </a:solidFill>
                <a:effectLst/>
                <a:latin typeface="+mn-lt"/>
                <a:ea typeface="+mn-ea"/>
                <a:cs typeface="+mn-cs"/>
              </a:rPr>
              <a:t>, E.A. Kort, N. Vance, J. </a:t>
            </a:r>
            <a:r>
              <a:rPr lang="en-US" sz="1200" kern="1200" dirty="0" err="1" smtClean="0">
                <a:solidFill>
                  <a:schemeClr val="tx1"/>
                </a:solidFill>
                <a:effectLst/>
                <a:latin typeface="+mn-lt"/>
                <a:ea typeface="+mn-ea"/>
                <a:cs typeface="+mn-cs"/>
              </a:rPr>
              <a:t>Borchardt</a:t>
            </a:r>
            <a:r>
              <a:rPr lang="en-US" sz="1200" kern="1200" dirty="0" smtClean="0">
                <a:solidFill>
                  <a:schemeClr val="tx1"/>
                </a:solidFill>
                <a:effectLst/>
                <a:latin typeface="+mn-lt"/>
                <a:ea typeface="+mn-ea"/>
                <a:cs typeface="+mn-cs"/>
              </a:rPr>
              <a:t>, T. </a:t>
            </a:r>
            <a:r>
              <a:rPr lang="en-US" sz="1200" kern="1200" dirty="0" err="1" smtClean="0">
                <a:solidFill>
                  <a:schemeClr val="tx1"/>
                </a:solidFill>
                <a:effectLst/>
                <a:latin typeface="+mn-lt"/>
                <a:ea typeface="+mn-ea"/>
                <a:cs typeface="+mn-cs"/>
              </a:rPr>
              <a:t>Krings</a:t>
            </a:r>
            <a:r>
              <a:rPr lang="en-US" sz="1200" kern="1200" dirty="0" smtClean="0">
                <a:solidFill>
                  <a:schemeClr val="tx1"/>
                </a:solidFill>
                <a:effectLst/>
                <a:latin typeface="+mn-lt"/>
                <a:ea typeface="+mn-ea"/>
                <a:cs typeface="+mn-cs"/>
              </a:rPr>
              <a:t>, K. </a:t>
            </a:r>
            <a:r>
              <a:rPr lang="en-US" sz="1200" kern="1200" dirty="0" err="1" smtClean="0">
                <a:solidFill>
                  <a:schemeClr val="tx1"/>
                </a:solidFill>
                <a:effectLst/>
                <a:latin typeface="+mn-lt"/>
                <a:ea typeface="+mn-ea"/>
                <a:cs typeface="+mn-cs"/>
              </a:rPr>
              <a:t>Gerilowski</a:t>
            </a:r>
            <a:r>
              <a:rPr lang="en-US" sz="1200" kern="1200" dirty="0" smtClean="0">
                <a:solidFill>
                  <a:schemeClr val="tx1"/>
                </a:solidFill>
                <a:effectLst/>
                <a:latin typeface="+mn-lt"/>
                <a:ea typeface="+mn-ea"/>
                <a:cs typeface="+mn-cs"/>
              </a:rPr>
              <a:t>, C. Sweeney, S. Conley, B.D.. </a:t>
            </a:r>
            <a:r>
              <a:rPr lang="en-US" sz="1200" kern="1200" dirty="0" err="1" smtClean="0">
                <a:solidFill>
                  <a:schemeClr val="tx1"/>
                </a:solidFill>
                <a:effectLst/>
                <a:latin typeface="+mn-lt"/>
                <a:ea typeface="+mn-ea"/>
                <a:cs typeface="+mn-cs"/>
              </a:rPr>
              <a:t>Bue</a:t>
            </a:r>
            <a:r>
              <a:rPr lang="en-US" sz="1200" kern="1200" dirty="0" smtClean="0">
                <a:solidFill>
                  <a:schemeClr val="tx1"/>
                </a:solidFill>
                <a:effectLst/>
                <a:latin typeface="+mn-lt"/>
                <a:ea typeface="+mn-ea"/>
                <a:cs typeface="+mn-cs"/>
              </a:rPr>
              <a:t>, A.D. Aubrey, S.  Hook, and R.O. Green, Airborne methane remote measurements reveal heavy-tail flux distribution in the Four Corners region, PNAS, 113, 9734-9739, 2016.</a:t>
            </a:r>
          </a:p>
          <a:p>
            <a:endParaRPr lang="en-US" dirty="0"/>
          </a:p>
        </p:txBody>
      </p:sp>
      <p:sp>
        <p:nvSpPr>
          <p:cNvPr id="4" name="Slide Number Placeholder 3"/>
          <p:cNvSpPr>
            <a:spLocks noGrp="1"/>
          </p:cNvSpPr>
          <p:nvPr>
            <p:ph type="sldNum" sz="quarter" idx="10"/>
          </p:nvPr>
        </p:nvSpPr>
        <p:spPr/>
        <p:txBody>
          <a:bodyPr/>
          <a:lstStyle/>
          <a:p>
            <a:fld id="{18D38BD8-2AA9-4DCB-B9F7-ED20EC37CDD7}" type="slidenum">
              <a:rPr lang="en-US" smtClean="0"/>
              <a:t>9</a:t>
            </a:fld>
            <a:endParaRPr lang="en-US"/>
          </a:p>
        </p:txBody>
      </p:sp>
    </p:spTree>
    <p:extLst>
      <p:ext uri="{BB962C8B-B14F-4D97-AF65-F5344CB8AC3E}">
        <p14:creationId xmlns:p14="http://schemas.microsoft.com/office/powerpoint/2010/main" val="385670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Video URL: http://</a:t>
            </a:r>
            <a:r>
              <a:rPr lang="en-US" sz="1200" b="1" kern="1200" dirty="0" err="1" smtClean="0">
                <a:solidFill>
                  <a:schemeClr val="tx1"/>
                </a:solidFill>
                <a:effectLst/>
                <a:latin typeface="+mn-lt"/>
                <a:ea typeface="+mn-ea"/>
                <a:cs typeface="+mn-cs"/>
              </a:rPr>
              <a:t>carbon.nasa.gov</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hyperwall</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jacob</a:t>
            </a:r>
            <a:r>
              <a:rPr lang="en-US" sz="1200" b="1" kern="1200" dirty="0" smtClean="0">
                <a:solidFill>
                  <a:schemeClr val="tx1"/>
                </a:solidFill>
                <a:effectLst/>
                <a:latin typeface="+mn-lt"/>
                <a:ea typeface="+mn-ea"/>
                <a:cs typeface="+mn-cs"/>
              </a:rPr>
              <a:t>/8_GeoSlide_2day_with_titles.mp4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Observing </a:t>
            </a:r>
            <a:r>
              <a:rPr lang="en-US" sz="1200" b="1" kern="1200" dirty="0" smtClean="0">
                <a:solidFill>
                  <a:schemeClr val="tx1"/>
                </a:solidFill>
                <a:effectLst/>
                <a:latin typeface="+mn-lt"/>
                <a:ea typeface="+mn-ea"/>
                <a:cs typeface="+mn-cs"/>
              </a:rPr>
              <a:t>methane from space in the future. </a:t>
            </a:r>
            <a:r>
              <a:rPr lang="en-US" sz="1200" kern="1200" dirty="0" smtClean="0">
                <a:solidFill>
                  <a:schemeClr val="tx1"/>
                </a:solidFill>
                <a:effectLst/>
                <a:latin typeface="+mn-lt"/>
                <a:ea typeface="+mn-ea"/>
                <a:cs typeface="+mn-cs"/>
              </a:rPr>
              <a:t>This animation illustrates the capabilities of different satellite instruments to map methane emissions from the Barnett Shale region of northeast Texas. This region features major methane emissions from oil/gas production, livestock, and landfills. The animations show two days of observations by GOSAT (2009-present), TROPOMI (2017 launch), and the geostationary GCIRI (proposed to NASA).  During those two days, GOSAT has only one observation over the region. TROPOMI provides complete daily mapping at 1:30 pm local time but can be blocked by clouds. GCIRI provides complete hourly mapping with high pixel resolution, enabling notably the detection of so-called "super-emitters". The slide illustrates the tremendous future potential of TROPOMI and geostationary observations for mapping methane emissions. From Melissa Sulprizio and Daniel Jacob (Harvard</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Acknowledgements: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Daniel Jacob, </a:t>
            </a:r>
            <a:r>
              <a:rPr lang="en-US" sz="1200" kern="1200" dirty="0" err="1" smtClean="0">
                <a:solidFill>
                  <a:schemeClr val="tx1"/>
                </a:solidFill>
                <a:effectLst/>
                <a:latin typeface="+mn-lt"/>
                <a:ea typeface="+mn-ea"/>
                <a:cs typeface="+mn-cs"/>
              </a:rPr>
              <a:t>Joannes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Maasakkers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Jianxiong</a:t>
            </a:r>
            <a:r>
              <a:rPr lang="en-US" sz="1200" kern="1200" dirty="0" smtClean="0">
                <a:solidFill>
                  <a:schemeClr val="tx1"/>
                </a:solidFill>
                <a:effectLst/>
                <a:latin typeface="+mn-lt"/>
                <a:ea typeface="+mn-ea"/>
                <a:cs typeface="+mn-cs"/>
              </a:rPr>
              <a:t> Sheng, Melissa </a:t>
            </a:r>
            <a:r>
              <a:rPr lang="en-US" sz="1200" kern="1200" dirty="0" err="1" smtClean="0">
                <a:solidFill>
                  <a:schemeClr val="tx1"/>
                </a:solidFill>
                <a:effectLst/>
                <a:latin typeface="+mn-lt"/>
                <a:ea typeface="+mn-ea"/>
                <a:cs typeface="+mn-cs"/>
              </a:rPr>
              <a:t>Sulprizio</a:t>
            </a:r>
            <a:r>
              <a:rPr lang="en-US" sz="1200" kern="1200" dirty="0" smtClean="0">
                <a:solidFill>
                  <a:schemeClr val="tx1"/>
                </a:solidFill>
                <a:effectLst/>
                <a:latin typeface="+mn-lt"/>
                <a:ea typeface="+mn-ea"/>
                <a:cs typeface="+mn-cs"/>
              </a:rPr>
              <a:t>, Alex Turner, Daniel </a:t>
            </a:r>
            <a:r>
              <a:rPr lang="en-US" sz="1200" kern="1200" dirty="0" err="1" smtClean="0">
                <a:solidFill>
                  <a:schemeClr val="tx1"/>
                </a:solidFill>
                <a:effectLst/>
                <a:latin typeface="+mn-lt"/>
                <a:ea typeface="+mn-ea"/>
                <a:cs typeface="+mn-cs"/>
              </a:rPr>
              <a:t>Varon</a:t>
            </a:r>
            <a:r>
              <a:rPr lang="en-US" sz="1200" kern="1200" dirty="0" smtClean="0">
                <a:solidFill>
                  <a:schemeClr val="tx1"/>
                </a:solidFill>
                <a:effectLst/>
                <a:latin typeface="+mn-lt"/>
                <a:ea typeface="+mn-ea"/>
                <a:cs typeface="+mn-cs"/>
              </a:rPr>
              <a:t>, Lei Zhu (Harvard);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Christian Frankenberg (Caltech); Anthony Bloom, Kevin Bowman (JPL); Yi Huang, Yan Xia (McGill)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FF26EA-584F-48DB-9B27-53EB55A7EC3D}" type="slidenum">
              <a:rPr lang="en-US" smtClean="0"/>
              <a:t>10</a:t>
            </a:fld>
            <a:endParaRPr lang="en-US"/>
          </a:p>
        </p:txBody>
      </p:sp>
    </p:spTree>
    <p:extLst>
      <p:ext uri="{BB962C8B-B14F-4D97-AF65-F5344CB8AC3E}">
        <p14:creationId xmlns:p14="http://schemas.microsoft.com/office/powerpoint/2010/main" val="253755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244472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155639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72357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49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15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23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9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00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438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70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280541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048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035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26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51343A-4609-4B1E-B5CA-3D8673BCE038}"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308366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51343A-4609-4B1E-B5CA-3D8673BCE038}"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94309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51343A-4609-4B1E-B5CA-3D8673BCE038}" type="datetimeFigureOut">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301479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51343A-4609-4B1E-B5CA-3D8673BCE038}"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83799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1343A-4609-4B1E-B5CA-3D8673BCE038}" type="datetimeFigureOut">
              <a:rPr lang="en-US" smtClean="0"/>
              <a:t>5/3/17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342020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1343A-4609-4B1E-B5CA-3D8673BCE038}"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406922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1343A-4609-4B1E-B5CA-3D8673BCE038}"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FD162-3A43-4683-B52C-77D9C9DBA813}" type="slidenum">
              <a:rPr lang="en-US" smtClean="0"/>
              <a:t>‹#›</a:t>
            </a:fld>
            <a:endParaRPr lang="en-US"/>
          </a:p>
        </p:txBody>
      </p:sp>
    </p:spTree>
    <p:extLst>
      <p:ext uri="{BB962C8B-B14F-4D97-AF65-F5344CB8AC3E}">
        <p14:creationId xmlns:p14="http://schemas.microsoft.com/office/powerpoint/2010/main" val="2974825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1343A-4609-4B1E-B5CA-3D8673BCE038}" type="datetimeFigureOut">
              <a:rPr lang="en-US" smtClean="0"/>
              <a:t>5/3/17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FD162-3A43-4683-B52C-77D9C9DBA813}" type="slidenum">
              <a:rPr lang="en-US" smtClean="0"/>
              <a:t>‹#›</a:t>
            </a:fld>
            <a:endParaRPr lang="en-US"/>
          </a:p>
        </p:txBody>
      </p:sp>
    </p:spTree>
    <p:extLst>
      <p:ext uri="{BB962C8B-B14F-4D97-AF65-F5344CB8AC3E}">
        <p14:creationId xmlns:p14="http://schemas.microsoft.com/office/powerpoint/2010/main" val="1727546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1343A-4609-4B1E-B5CA-3D8673BCE038}"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FD162-3A43-4683-B52C-77D9C9DBA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206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carbon.nasa.gov/hyperwall/jacob/8_GeoSlide_2day_with_titles.mp4" TargetMode="External"/><Relationship Id="rId4"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carbon.nasa.gov/hyperwall/jacob/3_methane_turner_2015_1080p.mp4" TargetMode="External"/><Relationship Id="rId4"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chart" Target="../charts/chart1.xm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carbon.nasa.gov/hyperwall/jacob/5_methane_wetlands_1080p.mp4" TargetMode="External"/><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carbon.nasa.gov/hyperwall/jacob/6_methane_na_trends_1080p.mp4" TargetMode="External"/><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carbon.nasa.gov/hyperwall/jacob/7_methane_4_corners_1080p.mp4" TargetMode="External"/><Relationship Id="rId4"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809" y="5416191"/>
            <a:ext cx="10900484" cy="1138773"/>
          </a:xfrm>
          <a:prstGeom prst="rect">
            <a:avLst/>
          </a:prstGeom>
          <a:noFill/>
        </p:spPr>
        <p:txBody>
          <a:bodyPr wrap="none" rtlCol="0">
            <a:spAutoFit/>
          </a:bodyPr>
          <a:lstStyle/>
          <a:p>
            <a:pPr algn="ctr"/>
            <a:r>
              <a:rPr lang="en-US" sz="3200" dirty="0" smtClean="0">
                <a:solidFill>
                  <a:schemeClr val="bg1"/>
                </a:solidFill>
              </a:rPr>
              <a:t>Observing methane emissions from space</a:t>
            </a:r>
            <a:endParaRPr lang="en-US" sz="2000" dirty="0" smtClean="0">
              <a:solidFill>
                <a:schemeClr val="bg1"/>
              </a:solidFill>
            </a:endParaRPr>
          </a:p>
          <a:p>
            <a:pPr algn="ctr"/>
            <a:r>
              <a:rPr lang="en-US" dirty="0" smtClean="0">
                <a:solidFill>
                  <a:schemeClr val="bg1"/>
                </a:solidFill>
              </a:rPr>
              <a:t>Daniel Jacob, Joannes Maasakkers, Jianxiong Sheng, Melissa Sulprizio, Alex Turner, Daniel Varon, Lei Zhu (Harvard);</a:t>
            </a:r>
          </a:p>
          <a:p>
            <a:pPr algn="ctr"/>
            <a:r>
              <a:rPr lang="en-US" dirty="0" smtClean="0">
                <a:solidFill>
                  <a:schemeClr val="bg1"/>
                </a:solidFill>
              </a:rPr>
              <a:t>Christian Frankenberg (Caltech); Anthony Bloom, Kevin Bowman (JPL);</a:t>
            </a:r>
            <a:r>
              <a:rPr lang="en-US" dirty="0">
                <a:solidFill>
                  <a:schemeClr val="bg1"/>
                </a:solidFill>
              </a:rPr>
              <a:t> </a:t>
            </a:r>
            <a:r>
              <a:rPr lang="en-US" dirty="0" smtClean="0">
                <a:solidFill>
                  <a:schemeClr val="bg1"/>
                </a:solidFill>
              </a:rPr>
              <a:t>Yi Huang, Yan Xia (McGill)</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7" y="0"/>
            <a:ext cx="12173964" cy="6858000"/>
          </a:xfrm>
          <a:prstGeom prst="rect">
            <a:avLst/>
          </a:prstGeom>
        </p:spPr>
      </p:pic>
    </p:spTree>
    <p:extLst>
      <p:ext uri="{BB962C8B-B14F-4D97-AF65-F5344CB8AC3E}">
        <p14:creationId xmlns:p14="http://schemas.microsoft.com/office/powerpoint/2010/main" val="3638658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3275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GOS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GOS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1012"/>
            <a:ext cx="12192000" cy="7121662"/>
          </a:xfrm>
          <a:prstGeom prst="rect">
            <a:avLst/>
          </a:prstGeom>
        </p:spPr>
      </p:pic>
      <p:sp>
        <p:nvSpPr>
          <p:cNvPr id="7" name="TextBox 6"/>
          <p:cNvSpPr txBox="1"/>
          <p:nvPr/>
        </p:nvSpPr>
        <p:spPr>
          <a:xfrm>
            <a:off x="87336" y="4223027"/>
            <a:ext cx="12017328" cy="1815882"/>
          </a:xfrm>
          <a:prstGeom prst="rect">
            <a:avLst/>
          </a:prstGeom>
          <a:noFill/>
        </p:spPr>
        <p:txBody>
          <a:bodyPr wrap="none" rtlCol="0">
            <a:spAutoFit/>
          </a:bodyPr>
          <a:lstStyle/>
          <a:p>
            <a:pPr algn="ctr"/>
            <a:r>
              <a:rPr lang="en-US" sz="3200" dirty="0" smtClean="0"/>
              <a:t>Observing methane emissions from space</a:t>
            </a:r>
            <a:endParaRPr lang="en-US" sz="2000" dirty="0" smtClean="0"/>
          </a:p>
          <a:p>
            <a:pPr algn="ctr"/>
            <a:r>
              <a:rPr lang="en-US" sz="2000" dirty="0" smtClean="0"/>
              <a:t>Daniel Jacob, Joannes Maasakkers, Jianxiong Sheng, Melissa Sulprizio, Alex Turner, Daniel Varon, Lei Zhu (Harvard)</a:t>
            </a:r>
          </a:p>
          <a:p>
            <a:pPr algn="ctr"/>
            <a:r>
              <a:rPr lang="en-US" sz="2000" dirty="0" smtClean="0"/>
              <a:t>Christian Frankenberg (Caltech)</a:t>
            </a:r>
          </a:p>
          <a:p>
            <a:pPr algn="ctr"/>
            <a:r>
              <a:rPr lang="en-US" sz="2000" dirty="0" smtClean="0"/>
              <a:t>Anthony Bloom, Kevin Bowman (JPL)</a:t>
            </a:r>
          </a:p>
          <a:p>
            <a:pPr algn="ctr"/>
            <a:r>
              <a:rPr lang="en-US" sz="2000" dirty="0" smtClean="0"/>
              <a:t>Yi Huang, Yan Xia (McGill)</a:t>
            </a:r>
            <a:endParaRPr lang="en-US" sz="2000" dirty="0"/>
          </a:p>
        </p:txBody>
      </p:sp>
    </p:spTree>
    <p:extLst>
      <p:ext uri="{BB962C8B-B14F-4D97-AF65-F5344CB8AC3E}">
        <p14:creationId xmlns:p14="http://schemas.microsoft.com/office/powerpoint/2010/main" val="2059550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7593" y="675477"/>
            <a:ext cx="3978938" cy="646331"/>
          </a:xfrm>
          <a:prstGeom prst="rect">
            <a:avLst/>
          </a:prstGeom>
          <a:noFill/>
        </p:spPr>
        <p:txBody>
          <a:bodyPr wrap="square" rtlCol="0">
            <a:spAutoFit/>
          </a:bodyPr>
          <a:lstStyle/>
          <a:p>
            <a:r>
              <a:rPr lang="en-US" dirty="0">
                <a:solidFill>
                  <a:prstClr val="white"/>
                </a:solidFill>
              </a:rPr>
              <a:t>Methane is a major greenhouse  gas… but where </a:t>
            </a:r>
            <a:r>
              <a:rPr lang="en-US" dirty="0" smtClean="0">
                <a:solidFill>
                  <a:prstClr val="white"/>
                </a:solidFill>
              </a:rPr>
              <a:t>does it come from?</a:t>
            </a:r>
            <a:endParaRPr lang="en-US" dirty="0">
              <a:solidFill>
                <a:prstClr val="white"/>
              </a:solidFill>
            </a:endParaRPr>
          </a:p>
        </p:txBody>
      </p:sp>
      <p:cxnSp>
        <p:nvCxnSpPr>
          <p:cNvPr id="4" name="Straight Connector 3"/>
          <p:cNvCxnSpPr/>
          <p:nvPr/>
        </p:nvCxnSpPr>
        <p:spPr>
          <a:xfrm flipV="1">
            <a:off x="47767" y="2222311"/>
            <a:ext cx="12096466" cy="95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7767" y="4540156"/>
            <a:ext cx="12096466" cy="95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018508" y="0"/>
            <a:ext cx="68238" cy="6694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92452" y="163772"/>
            <a:ext cx="68238" cy="669422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46477" y="4635368"/>
            <a:ext cx="3474284" cy="369332"/>
          </a:xfrm>
          <a:prstGeom prst="rect">
            <a:avLst/>
          </a:prstGeom>
          <a:noFill/>
        </p:spPr>
        <p:txBody>
          <a:bodyPr wrap="none" rtlCol="0">
            <a:spAutoFit/>
          </a:bodyPr>
          <a:lstStyle/>
          <a:p>
            <a:r>
              <a:rPr lang="en-US" dirty="0">
                <a:solidFill>
                  <a:prstClr val="white"/>
                </a:solidFill>
              </a:rPr>
              <a:t>Satellite observations </a:t>
            </a:r>
            <a:r>
              <a:rPr lang="en-US" dirty="0" smtClean="0">
                <a:solidFill>
                  <a:prstClr val="white"/>
                </a:solidFill>
              </a:rPr>
              <a:t>hold the key!</a:t>
            </a:r>
            <a:endParaRPr lang="en-US" dirty="0">
              <a:solidFill>
                <a:prstClr val="white"/>
              </a:solidFill>
            </a:endParaRPr>
          </a:p>
        </p:txBody>
      </p:sp>
      <p:sp>
        <p:nvSpPr>
          <p:cNvPr id="15" name="AutoShape 2" descr="Image result for envis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7" name="Picture 16"/>
          <p:cNvPicPr>
            <a:picLocks noChangeAspect="1"/>
          </p:cNvPicPr>
          <p:nvPr/>
        </p:nvPicPr>
        <p:blipFill>
          <a:blip r:embed="rId3"/>
          <a:stretch>
            <a:fillRect/>
          </a:stretch>
        </p:blipFill>
        <p:spPr>
          <a:xfrm>
            <a:off x="4324825" y="5193775"/>
            <a:ext cx="1502769" cy="844365"/>
          </a:xfrm>
          <a:prstGeom prst="rect">
            <a:avLst/>
          </a:prstGeom>
        </p:spPr>
      </p:pic>
      <p:sp>
        <p:nvSpPr>
          <p:cNvPr id="18" name="TextBox 17"/>
          <p:cNvSpPr txBox="1"/>
          <p:nvPr/>
        </p:nvSpPr>
        <p:spPr>
          <a:xfrm>
            <a:off x="4455294" y="6182524"/>
            <a:ext cx="7859587" cy="646331"/>
          </a:xfrm>
          <a:prstGeom prst="rect">
            <a:avLst/>
          </a:prstGeom>
          <a:noFill/>
        </p:spPr>
        <p:txBody>
          <a:bodyPr wrap="none" rtlCol="0">
            <a:spAutoFit/>
          </a:bodyPr>
          <a:lstStyle/>
          <a:p>
            <a:r>
              <a:rPr lang="en-US" dirty="0">
                <a:solidFill>
                  <a:prstClr val="white"/>
                </a:solidFill>
              </a:rPr>
              <a:t>SCIAMACHY                  GOSAT                              TROPOMI        GCIRI (geostationary)</a:t>
            </a:r>
          </a:p>
          <a:p>
            <a:r>
              <a:rPr lang="en-US" dirty="0">
                <a:solidFill>
                  <a:prstClr val="white"/>
                </a:solidFill>
              </a:rPr>
              <a:t>2003-2010                2009-present                     2017 launch             Proposed</a:t>
            </a:r>
          </a:p>
        </p:txBody>
      </p:sp>
      <p:pic>
        <p:nvPicPr>
          <p:cNvPr id="20" name="Picture 19"/>
          <p:cNvPicPr>
            <a:picLocks noChangeAspect="1"/>
          </p:cNvPicPr>
          <p:nvPr/>
        </p:nvPicPr>
        <p:blipFill>
          <a:blip r:embed="rId4"/>
          <a:stretch>
            <a:fillRect/>
          </a:stretch>
        </p:blipFill>
        <p:spPr>
          <a:xfrm>
            <a:off x="6466107" y="5209657"/>
            <a:ext cx="1178772" cy="812600"/>
          </a:xfrm>
          <a:prstGeom prst="rect">
            <a:avLst/>
          </a:prstGeom>
        </p:spPr>
      </p:pic>
      <p:pic>
        <p:nvPicPr>
          <p:cNvPr id="24" name="Picture 23"/>
          <p:cNvPicPr>
            <a:picLocks noChangeAspect="1"/>
          </p:cNvPicPr>
          <p:nvPr/>
        </p:nvPicPr>
        <p:blipFill>
          <a:blip r:embed="rId5"/>
          <a:stretch>
            <a:fillRect/>
          </a:stretch>
        </p:blipFill>
        <p:spPr>
          <a:xfrm>
            <a:off x="8506397" y="5166322"/>
            <a:ext cx="1517843" cy="899270"/>
          </a:xfrm>
          <a:prstGeom prst="rect">
            <a:avLst/>
          </a:prstGeom>
        </p:spPr>
      </p:pic>
      <p:pic>
        <p:nvPicPr>
          <p:cNvPr id="25" name="Picture 24"/>
          <p:cNvPicPr>
            <a:picLocks noChangeAspect="1"/>
          </p:cNvPicPr>
          <p:nvPr/>
        </p:nvPicPr>
        <p:blipFill>
          <a:blip r:embed="rId6"/>
          <a:stretch>
            <a:fillRect/>
          </a:stretch>
        </p:blipFill>
        <p:spPr>
          <a:xfrm>
            <a:off x="10451152" y="5120234"/>
            <a:ext cx="1178664" cy="1021707"/>
          </a:xfrm>
          <a:prstGeom prst="rect">
            <a:avLst/>
          </a:prstGeom>
        </p:spPr>
      </p:pic>
      <p:pic>
        <p:nvPicPr>
          <p:cNvPr id="10" name="Picture 9"/>
          <p:cNvPicPr>
            <a:picLocks noChangeAspect="1"/>
          </p:cNvPicPr>
          <p:nvPr/>
        </p:nvPicPr>
        <p:blipFill>
          <a:blip r:embed="rId7"/>
          <a:stretch>
            <a:fillRect/>
          </a:stretch>
        </p:blipFill>
        <p:spPr>
          <a:xfrm>
            <a:off x="4168187" y="63056"/>
            <a:ext cx="3912323" cy="2142841"/>
          </a:xfrm>
          <a:prstGeom prst="rect">
            <a:avLst/>
          </a:prstGeom>
        </p:spPr>
      </p:pic>
      <p:pic>
        <p:nvPicPr>
          <p:cNvPr id="16" name="Picture 15"/>
          <p:cNvPicPr>
            <a:picLocks noChangeAspect="1"/>
          </p:cNvPicPr>
          <p:nvPr/>
        </p:nvPicPr>
        <p:blipFill>
          <a:blip r:embed="rId8"/>
          <a:stretch>
            <a:fillRect/>
          </a:stretch>
        </p:blipFill>
        <p:spPr>
          <a:xfrm>
            <a:off x="89948" y="2376866"/>
            <a:ext cx="3900782" cy="2104269"/>
          </a:xfrm>
          <a:prstGeom prst="rect">
            <a:avLst/>
          </a:prstGeom>
        </p:spPr>
      </p:pic>
      <p:pic>
        <p:nvPicPr>
          <p:cNvPr id="21" name="Picture 20"/>
          <p:cNvPicPr>
            <a:picLocks noChangeAspect="1"/>
          </p:cNvPicPr>
          <p:nvPr/>
        </p:nvPicPr>
        <p:blipFill>
          <a:blip r:embed="rId9"/>
          <a:stretch>
            <a:fillRect/>
          </a:stretch>
        </p:blipFill>
        <p:spPr>
          <a:xfrm>
            <a:off x="8198236" y="47027"/>
            <a:ext cx="3900782" cy="2051703"/>
          </a:xfrm>
          <a:prstGeom prst="rect">
            <a:avLst/>
          </a:prstGeom>
        </p:spPr>
      </p:pic>
      <p:pic>
        <p:nvPicPr>
          <p:cNvPr id="22" name="Picture 21"/>
          <p:cNvPicPr>
            <a:picLocks noChangeAspect="1"/>
          </p:cNvPicPr>
          <p:nvPr/>
        </p:nvPicPr>
        <p:blipFill>
          <a:blip r:embed="rId10"/>
          <a:stretch>
            <a:fillRect/>
          </a:stretch>
        </p:blipFill>
        <p:spPr>
          <a:xfrm>
            <a:off x="8198236" y="2332228"/>
            <a:ext cx="3900782" cy="2102733"/>
          </a:xfrm>
          <a:prstGeom prst="rect">
            <a:avLst/>
          </a:prstGeom>
        </p:spPr>
      </p:pic>
      <p:pic>
        <p:nvPicPr>
          <p:cNvPr id="23" name="Picture 22"/>
          <p:cNvPicPr>
            <a:picLocks noChangeAspect="1"/>
          </p:cNvPicPr>
          <p:nvPr/>
        </p:nvPicPr>
        <p:blipFill>
          <a:blip r:embed="rId11"/>
          <a:stretch>
            <a:fillRect/>
          </a:stretch>
        </p:blipFill>
        <p:spPr>
          <a:xfrm>
            <a:off x="4168187" y="2397475"/>
            <a:ext cx="3889300" cy="2092630"/>
          </a:xfrm>
          <a:prstGeom prst="rect">
            <a:avLst/>
          </a:prstGeom>
        </p:spPr>
      </p:pic>
      <p:pic>
        <p:nvPicPr>
          <p:cNvPr id="26" name="Picture 25"/>
          <p:cNvPicPr>
            <a:picLocks noChangeAspect="1"/>
          </p:cNvPicPr>
          <p:nvPr/>
        </p:nvPicPr>
        <p:blipFill>
          <a:blip r:embed="rId12"/>
          <a:stretch>
            <a:fillRect/>
          </a:stretch>
        </p:blipFill>
        <p:spPr>
          <a:xfrm>
            <a:off x="78021" y="4685741"/>
            <a:ext cx="3916603" cy="2118835"/>
          </a:xfrm>
          <a:prstGeom prst="rect">
            <a:avLst/>
          </a:prstGeom>
        </p:spPr>
      </p:pic>
    </p:spTree>
    <p:extLst>
      <p:ext uri="{BB962C8B-B14F-4D97-AF65-F5344CB8AC3E}">
        <p14:creationId xmlns:p14="http://schemas.microsoft.com/office/powerpoint/2010/main" val="672155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0703" y="80596"/>
            <a:ext cx="4052533" cy="2132747"/>
          </a:xfrm>
          <a:prstGeom prst="rect">
            <a:avLst/>
          </a:prstGeom>
        </p:spPr>
      </p:pic>
      <p:pic>
        <p:nvPicPr>
          <p:cNvPr id="16" name="Picture 15"/>
          <p:cNvPicPr>
            <a:picLocks noChangeAspect="1"/>
          </p:cNvPicPr>
          <p:nvPr/>
        </p:nvPicPr>
        <p:blipFill>
          <a:blip r:embed="rId4"/>
          <a:stretch>
            <a:fillRect/>
          </a:stretch>
        </p:blipFill>
        <p:spPr>
          <a:xfrm>
            <a:off x="8143389" y="2279326"/>
            <a:ext cx="4058095" cy="2292057"/>
          </a:xfrm>
          <a:prstGeom prst="rect">
            <a:avLst/>
          </a:prstGeom>
        </p:spPr>
      </p:pic>
      <p:pic>
        <p:nvPicPr>
          <p:cNvPr id="17" name="Picture 16"/>
          <p:cNvPicPr>
            <a:picLocks noChangeAspect="1"/>
          </p:cNvPicPr>
          <p:nvPr/>
        </p:nvPicPr>
        <p:blipFill>
          <a:blip r:embed="rId5"/>
          <a:stretch>
            <a:fillRect/>
          </a:stretch>
        </p:blipFill>
        <p:spPr>
          <a:xfrm>
            <a:off x="8478851" y="4582637"/>
            <a:ext cx="3387168" cy="2335839"/>
          </a:xfrm>
          <a:prstGeom prst="rect">
            <a:avLst/>
          </a:prstGeom>
        </p:spPr>
      </p:pic>
      <p:pic>
        <p:nvPicPr>
          <p:cNvPr id="20" name="Picture 19"/>
          <p:cNvPicPr>
            <a:picLocks noChangeAspect="1"/>
          </p:cNvPicPr>
          <p:nvPr/>
        </p:nvPicPr>
        <p:blipFill>
          <a:blip r:embed="rId6"/>
          <a:stretch>
            <a:fillRect/>
          </a:stretch>
        </p:blipFill>
        <p:spPr>
          <a:xfrm>
            <a:off x="8220974" y="1"/>
            <a:ext cx="3920913" cy="2293940"/>
          </a:xfrm>
          <a:prstGeom prst="rect">
            <a:avLst/>
          </a:prstGeom>
        </p:spPr>
      </p:pic>
      <p:pic>
        <p:nvPicPr>
          <p:cNvPr id="22" name="Picture 21"/>
          <p:cNvPicPr>
            <a:picLocks noChangeAspect="1"/>
          </p:cNvPicPr>
          <p:nvPr/>
        </p:nvPicPr>
        <p:blipFill>
          <a:blip r:embed="rId7"/>
          <a:stretch>
            <a:fillRect/>
          </a:stretch>
        </p:blipFill>
        <p:spPr>
          <a:xfrm>
            <a:off x="4041832" y="50013"/>
            <a:ext cx="4099033" cy="2193916"/>
          </a:xfrm>
          <a:prstGeom prst="rect">
            <a:avLst/>
          </a:prstGeom>
        </p:spPr>
      </p:pic>
      <p:pic>
        <p:nvPicPr>
          <p:cNvPr id="23" name="Picture 22"/>
          <p:cNvPicPr>
            <a:picLocks noChangeAspect="1"/>
          </p:cNvPicPr>
          <p:nvPr/>
        </p:nvPicPr>
        <p:blipFill>
          <a:blip r:embed="rId8"/>
          <a:stretch>
            <a:fillRect/>
          </a:stretch>
        </p:blipFill>
        <p:spPr>
          <a:xfrm>
            <a:off x="-15120" y="2449152"/>
            <a:ext cx="8140864" cy="4186096"/>
          </a:xfrm>
          <a:prstGeom prst="rect">
            <a:avLst/>
          </a:prstGeom>
        </p:spPr>
      </p:pic>
    </p:spTree>
    <p:extLst>
      <p:ext uri="{BB962C8B-B14F-4D97-AF65-F5344CB8AC3E}">
        <p14:creationId xmlns:p14="http://schemas.microsoft.com/office/powerpoint/2010/main" val="3073939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1413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5659" y="34727"/>
            <a:ext cx="3560064" cy="2200317"/>
          </a:xfrm>
          <a:prstGeom prst="rect">
            <a:avLst/>
          </a:prstGeom>
        </p:spPr>
      </p:pic>
      <p:graphicFrame>
        <p:nvGraphicFramePr>
          <p:cNvPr id="8" name="Chart 7"/>
          <p:cNvGraphicFramePr/>
          <p:nvPr>
            <p:extLst/>
          </p:nvPr>
        </p:nvGraphicFramePr>
        <p:xfrm>
          <a:off x="1024970" y="3174003"/>
          <a:ext cx="6064433" cy="3327716"/>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p:cNvSpPr txBox="1"/>
          <p:nvPr/>
        </p:nvSpPr>
        <p:spPr>
          <a:xfrm>
            <a:off x="0" y="2236994"/>
            <a:ext cx="8144461" cy="502766"/>
          </a:xfrm>
          <a:prstGeom prst="rect">
            <a:avLst/>
          </a:prstGeom>
          <a:noFill/>
        </p:spPr>
        <p:txBody>
          <a:bodyPr wrap="square" lIns="0" rIns="0" rtlCol="0">
            <a:spAutoFit/>
          </a:bodyPr>
          <a:lstStyle/>
          <a:p>
            <a:pPr algn="ctr"/>
            <a:r>
              <a:rPr lang="en-US" sz="2667" dirty="0" smtClean="0">
                <a:latin typeface="Helvetica Neue Light"/>
                <a:cs typeface="Helvetica Neue Light"/>
              </a:rPr>
              <a:t>US EPA </a:t>
            </a:r>
            <a:r>
              <a:rPr lang="en-US" sz="2667" dirty="0">
                <a:latin typeface="Helvetica Neue Light"/>
                <a:cs typeface="Helvetica Neue Light"/>
              </a:rPr>
              <a:t>anthropogenic methane inventory</a:t>
            </a:r>
          </a:p>
        </p:txBody>
      </p:sp>
      <p:sp>
        <p:nvSpPr>
          <p:cNvPr id="57" name="TextBox 56"/>
          <p:cNvSpPr txBox="1"/>
          <p:nvPr/>
        </p:nvSpPr>
        <p:spPr>
          <a:xfrm>
            <a:off x="5421133" y="3210242"/>
            <a:ext cx="2502608" cy="338554"/>
          </a:xfrm>
          <a:prstGeom prst="rect">
            <a:avLst/>
          </a:prstGeom>
          <a:noFill/>
          <a:ln>
            <a:noFill/>
          </a:ln>
        </p:spPr>
        <p:txBody>
          <a:bodyPr wrap="none" rtlCol="0">
            <a:spAutoFit/>
          </a:bodyPr>
          <a:lstStyle/>
          <a:p>
            <a:r>
              <a:rPr lang="en-US" sz="1600" dirty="0">
                <a:solidFill>
                  <a:srgbClr val="006600"/>
                </a:solidFill>
                <a:latin typeface="Helvetica Neue Light"/>
                <a:cs typeface="Helvetica Neue Light"/>
              </a:rPr>
              <a:t>Enteric fermentation (6.7)</a:t>
            </a:r>
          </a:p>
        </p:txBody>
      </p:sp>
      <p:sp>
        <p:nvSpPr>
          <p:cNvPr id="58" name="TextBox 57"/>
          <p:cNvSpPr txBox="1"/>
          <p:nvPr/>
        </p:nvSpPr>
        <p:spPr>
          <a:xfrm>
            <a:off x="6548814" y="4729380"/>
            <a:ext cx="1074333" cy="338554"/>
          </a:xfrm>
          <a:prstGeom prst="rect">
            <a:avLst/>
          </a:prstGeom>
          <a:noFill/>
          <a:ln>
            <a:noFill/>
          </a:ln>
        </p:spPr>
        <p:txBody>
          <a:bodyPr wrap="none" rtlCol="0">
            <a:spAutoFit/>
          </a:bodyPr>
          <a:lstStyle/>
          <a:p>
            <a:r>
              <a:rPr lang="en-US" sz="1600" dirty="0">
                <a:solidFill>
                  <a:schemeClr val="accent3">
                    <a:lumMod val="75000"/>
                  </a:schemeClr>
                </a:solidFill>
                <a:latin typeface="Helvetica Neue Light"/>
                <a:cs typeface="Helvetica Neue Light"/>
              </a:rPr>
              <a:t>Rice (0.5)</a:t>
            </a:r>
          </a:p>
        </p:txBody>
      </p:sp>
      <p:sp>
        <p:nvSpPr>
          <p:cNvPr id="61" name="TextBox 60"/>
          <p:cNvSpPr txBox="1"/>
          <p:nvPr/>
        </p:nvSpPr>
        <p:spPr>
          <a:xfrm>
            <a:off x="72788" y="5836669"/>
            <a:ext cx="1866858" cy="410433"/>
          </a:xfrm>
          <a:prstGeom prst="rect">
            <a:avLst/>
          </a:prstGeom>
          <a:solidFill>
            <a:srgbClr val="C00000"/>
          </a:solidFill>
          <a:ln>
            <a:noFill/>
          </a:ln>
        </p:spPr>
        <p:txBody>
          <a:bodyPr wrap="none" lIns="121920" tIns="60960" rIns="121920" bIns="60960" rtlCol="0">
            <a:spAutoFit/>
          </a:bodyPr>
          <a:lstStyle/>
          <a:p>
            <a:r>
              <a:rPr lang="en-US" sz="1867" dirty="0">
                <a:solidFill>
                  <a:schemeClr val="bg1"/>
                </a:solidFill>
                <a:latin typeface="Helvetica Neue Light"/>
                <a:cs typeface="Helvetica Neue Light"/>
              </a:rPr>
              <a:t>Natural gas 6.9</a:t>
            </a:r>
          </a:p>
        </p:txBody>
      </p:sp>
      <p:sp>
        <p:nvSpPr>
          <p:cNvPr id="62" name="TextBox 61"/>
          <p:cNvSpPr txBox="1"/>
          <p:nvPr/>
        </p:nvSpPr>
        <p:spPr>
          <a:xfrm>
            <a:off x="1428247" y="6161122"/>
            <a:ext cx="1645002" cy="338554"/>
          </a:xfrm>
          <a:prstGeom prst="rect">
            <a:avLst/>
          </a:prstGeom>
          <a:noFill/>
          <a:ln>
            <a:noFill/>
          </a:ln>
        </p:spPr>
        <p:txBody>
          <a:bodyPr wrap="none" rtlCol="0">
            <a:spAutoFit/>
          </a:bodyPr>
          <a:lstStyle/>
          <a:p>
            <a:r>
              <a:rPr lang="en-US" sz="1600" dirty="0">
                <a:solidFill>
                  <a:schemeClr val="accent2">
                    <a:lumMod val="50000"/>
                  </a:schemeClr>
                </a:solidFill>
                <a:latin typeface="Helvetica Neue Light"/>
                <a:cs typeface="Helvetica Neue Light"/>
              </a:rPr>
              <a:t>Production (4.4)</a:t>
            </a:r>
          </a:p>
        </p:txBody>
      </p:sp>
      <p:sp>
        <p:nvSpPr>
          <p:cNvPr id="63" name="TextBox 62"/>
          <p:cNvSpPr txBox="1"/>
          <p:nvPr/>
        </p:nvSpPr>
        <p:spPr>
          <a:xfrm>
            <a:off x="229174" y="5454526"/>
            <a:ext cx="1678665" cy="338554"/>
          </a:xfrm>
          <a:prstGeom prst="rect">
            <a:avLst/>
          </a:prstGeom>
          <a:noFill/>
          <a:ln>
            <a:noFill/>
          </a:ln>
        </p:spPr>
        <p:txBody>
          <a:bodyPr wrap="none" rtlCol="0">
            <a:spAutoFit/>
          </a:bodyPr>
          <a:lstStyle/>
          <a:p>
            <a:r>
              <a:rPr lang="en-US" sz="1600" dirty="0">
                <a:solidFill>
                  <a:schemeClr val="accent2">
                    <a:lumMod val="75000"/>
                  </a:schemeClr>
                </a:solidFill>
                <a:latin typeface="Helvetica Neue Light"/>
                <a:cs typeface="Helvetica Neue Light"/>
              </a:rPr>
              <a:t>Processing (0.9)</a:t>
            </a:r>
          </a:p>
        </p:txBody>
      </p:sp>
      <p:sp>
        <p:nvSpPr>
          <p:cNvPr id="64" name="TextBox 63"/>
          <p:cNvSpPr txBox="1"/>
          <p:nvPr/>
        </p:nvSpPr>
        <p:spPr>
          <a:xfrm>
            <a:off x="-374257" y="5056941"/>
            <a:ext cx="2072140" cy="338554"/>
          </a:xfrm>
          <a:prstGeom prst="rect">
            <a:avLst/>
          </a:prstGeom>
          <a:noFill/>
          <a:ln>
            <a:noFill/>
          </a:ln>
        </p:spPr>
        <p:txBody>
          <a:bodyPr wrap="square" rtlCol="0">
            <a:spAutoFit/>
          </a:bodyPr>
          <a:lstStyle/>
          <a:p>
            <a:pPr algn="r"/>
            <a:r>
              <a:rPr lang="en-US" sz="1600" dirty="0">
                <a:solidFill>
                  <a:srgbClr val="FF0000"/>
                </a:solidFill>
                <a:latin typeface="Helvetica Neue Light"/>
                <a:cs typeface="Helvetica Neue Light"/>
              </a:rPr>
              <a:t>Transmission (1.1)</a:t>
            </a:r>
          </a:p>
        </p:txBody>
      </p:sp>
      <p:sp>
        <p:nvSpPr>
          <p:cNvPr id="65" name="TextBox 64"/>
          <p:cNvSpPr txBox="1"/>
          <p:nvPr/>
        </p:nvSpPr>
        <p:spPr>
          <a:xfrm>
            <a:off x="-116141" y="4287778"/>
            <a:ext cx="1678372" cy="338554"/>
          </a:xfrm>
          <a:prstGeom prst="rect">
            <a:avLst/>
          </a:prstGeom>
          <a:noFill/>
          <a:ln>
            <a:noFill/>
          </a:ln>
        </p:spPr>
        <p:txBody>
          <a:bodyPr wrap="square" rtlCol="0">
            <a:spAutoFit/>
          </a:bodyPr>
          <a:lstStyle/>
          <a:p>
            <a:pPr algn="r"/>
            <a:r>
              <a:rPr lang="en-US" sz="1600" dirty="0">
                <a:solidFill>
                  <a:srgbClr val="D08D8B"/>
                </a:solidFill>
                <a:latin typeface="Helvetica Neue Light"/>
                <a:cs typeface="Helvetica Neue Light"/>
              </a:rPr>
              <a:t>Distribution (0.5)</a:t>
            </a:r>
          </a:p>
        </p:txBody>
      </p:sp>
      <p:sp>
        <p:nvSpPr>
          <p:cNvPr id="66" name="TextBox 65"/>
          <p:cNvSpPr txBox="1"/>
          <p:nvPr/>
        </p:nvSpPr>
        <p:spPr>
          <a:xfrm>
            <a:off x="6065946" y="6366713"/>
            <a:ext cx="1733808" cy="410433"/>
          </a:xfrm>
          <a:prstGeom prst="rect">
            <a:avLst/>
          </a:prstGeom>
          <a:solidFill>
            <a:srgbClr val="0000CC"/>
          </a:solidFill>
          <a:ln>
            <a:noFill/>
          </a:ln>
        </p:spPr>
        <p:txBody>
          <a:bodyPr wrap="none" lIns="121920" tIns="60960" rIns="121920" bIns="60960" rtlCol="0">
            <a:spAutoFit/>
          </a:bodyPr>
          <a:lstStyle/>
          <a:p>
            <a:r>
              <a:rPr lang="en-US" sz="1867" dirty="0">
                <a:solidFill>
                  <a:schemeClr val="bg1"/>
                </a:solidFill>
                <a:latin typeface="Helvetica Neue Light"/>
                <a:cs typeface="Helvetica Neue Light"/>
              </a:rPr>
              <a:t>Petroleum 2.3</a:t>
            </a:r>
          </a:p>
        </p:txBody>
      </p:sp>
      <p:sp>
        <p:nvSpPr>
          <p:cNvPr id="67" name="TextBox 66"/>
          <p:cNvSpPr txBox="1"/>
          <p:nvPr/>
        </p:nvSpPr>
        <p:spPr>
          <a:xfrm>
            <a:off x="6961399" y="5090452"/>
            <a:ext cx="1135888" cy="410433"/>
          </a:xfrm>
          <a:prstGeom prst="rect">
            <a:avLst/>
          </a:prstGeom>
          <a:solidFill>
            <a:schemeClr val="tx1"/>
          </a:solidFill>
          <a:ln>
            <a:noFill/>
          </a:ln>
        </p:spPr>
        <p:txBody>
          <a:bodyPr wrap="none" lIns="121920" tIns="60960" rIns="121920" bIns="60960" rtlCol="0">
            <a:spAutoFit/>
          </a:bodyPr>
          <a:lstStyle/>
          <a:p>
            <a:r>
              <a:rPr lang="en-US" sz="1867" dirty="0">
                <a:solidFill>
                  <a:schemeClr val="bg1"/>
                </a:solidFill>
                <a:latin typeface="Helvetica Neue Light"/>
                <a:cs typeface="Helvetica Neue Light"/>
              </a:rPr>
              <a:t>Coal 2.9</a:t>
            </a:r>
          </a:p>
        </p:txBody>
      </p:sp>
      <p:sp>
        <p:nvSpPr>
          <p:cNvPr id="68" name="TextBox 67"/>
          <p:cNvSpPr txBox="1"/>
          <p:nvPr/>
        </p:nvSpPr>
        <p:spPr>
          <a:xfrm>
            <a:off x="6327891" y="2858256"/>
            <a:ext cx="1788310" cy="410433"/>
          </a:xfrm>
          <a:prstGeom prst="rect">
            <a:avLst/>
          </a:prstGeom>
          <a:solidFill>
            <a:srgbClr val="008000"/>
          </a:solidFill>
          <a:ln>
            <a:noFill/>
          </a:ln>
        </p:spPr>
        <p:txBody>
          <a:bodyPr wrap="none" lIns="121920" tIns="60960" rIns="121920" bIns="60960" rtlCol="0">
            <a:spAutoFit/>
          </a:bodyPr>
          <a:lstStyle/>
          <a:p>
            <a:r>
              <a:rPr lang="en-US" sz="1867" dirty="0">
                <a:solidFill>
                  <a:schemeClr val="bg1"/>
                </a:solidFill>
                <a:latin typeface="Helvetica Neue Light"/>
                <a:cs typeface="Helvetica Neue Light"/>
              </a:rPr>
              <a:t>Agriculture 9.7</a:t>
            </a:r>
          </a:p>
        </p:txBody>
      </p:sp>
      <p:sp>
        <p:nvSpPr>
          <p:cNvPr id="69" name="TextBox 68"/>
          <p:cNvSpPr txBox="1"/>
          <p:nvPr/>
        </p:nvSpPr>
        <p:spPr>
          <a:xfrm>
            <a:off x="423595" y="3576748"/>
            <a:ext cx="1415772" cy="338554"/>
          </a:xfrm>
          <a:prstGeom prst="rect">
            <a:avLst/>
          </a:prstGeom>
          <a:noFill/>
          <a:ln>
            <a:noFill/>
          </a:ln>
        </p:spPr>
        <p:txBody>
          <a:bodyPr wrap="none" rtlCol="0">
            <a:spAutoFit/>
          </a:bodyPr>
          <a:lstStyle/>
          <a:p>
            <a:r>
              <a:rPr lang="en-US" sz="1600" dirty="0">
                <a:solidFill>
                  <a:srgbClr val="7030A0"/>
                </a:solidFill>
                <a:latin typeface="Helvetica Neue Light"/>
                <a:cs typeface="Helvetica Neue Light"/>
              </a:rPr>
              <a:t>Landfills (6.9)</a:t>
            </a:r>
          </a:p>
        </p:txBody>
      </p:sp>
      <p:sp>
        <p:nvSpPr>
          <p:cNvPr id="70" name="TextBox 69"/>
          <p:cNvSpPr txBox="1"/>
          <p:nvPr/>
        </p:nvSpPr>
        <p:spPr>
          <a:xfrm>
            <a:off x="1788832" y="3025575"/>
            <a:ext cx="1741567" cy="338554"/>
          </a:xfrm>
          <a:prstGeom prst="rect">
            <a:avLst/>
          </a:prstGeom>
          <a:noFill/>
          <a:ln>
            <a:noFill/>
          </a:ln>
        </p:spPr>
        <p:txBody>
          <a:bodyPr wrap="none" rtlCol="0">
            <a:spAutoFit/>
          </a:bodyPr>
          <a:lstStyle/>
          <a:p>
            <a:r>
              <a:rPr lang="en-US" sz="1600" dirty="0">
                <a:solidFill>
                  <a:srgbClr val="FF00FF"/>
                </a:solidFill>
                <a:latin typeface="Helvetica Neue Light"/>
                <a:cs typeface="Helvetica Neue Light"/>
              </a:rPr>
              <a:t>Wastewater (0.6)</a:t>
            </a:r>
          </a:p>
        </p:txBody>
      </p:sp>
      <p:sp>
        <p:nvSpPr>
          <p:cNvPr id="71" name="TextBox 70"/>
          <p:cNvSpPr txBox="1"/>
          <p:nvPr/>
        </p:nvSpPr>
        <p:spPr>
          <a:xfrm>
            <a:off x="72788" y="3169204"/>
            <a:ext cx="1312924" cy="410433"/>
          </a:xfrm>
          <a:prstGeom prst="rect">
            <a:avLst/>
          </a:prstGeom>
          <a:solidFill>
            <a:schemeClr val="accent4"/>
          </a:solidFill>
          <a:ln>
            <a:noFill/>
          </a:ln>
        </p:spPr>
        <p:txBody>
          <a:bodyPr wrap="none" lIns="121920" tIns="60960" rIns="121920" bIns="60960" rtlCol="0">
            <a:spAutoFit/>
          </a:bodyPr>
          <a:lstStyle/>
          <a:p>
            <a:r>
              <a:rPr lang="en-US" sz="1867" dirty="0">
                <a:solidFill>
                  <a:schemeClr val="bg1"/>
                </a:solidFill>
                <a:latin typeface="Helvetica Neue Light"/>
                <a:cs typeface="Helvetica Neue Light"/>
              </a:rPr>
              <a:t>Waste 7.6</a:t>
            </a:r>
          </a:p>
        </p:txBody>
      </p:sp>
      <p:sp>
        <p:nvSpPr>
          <p:cNvPr id="72" name="TextBox 71"/>
          <p:cNvSpPr txBox="1"/>
          <p:nvPr/>
        </p:nvSpPr>
        <p:spPr>
          <a:xfrm>
            <a:off x="3464649" y="2702971"/>
            <a:ext cx="1241687" cy="410433"/>
          </a:xfrm>
          <a:prstGeom prst="rect">
            <a:avLst/>
          </a:prstGeom>
          <a:solidFill>
            <a:srgbClr val="C79528"/>
          </a:solidFill>
          <a:ln>
            <a:noFill/>
          </a:ln>
        </p:spPr>
        <p:txBody>
          <a:bodyPr wrap="none" lIns="121920" tIns="60960" rIns="121920" bIns="60960" rtlCol="0" anchor="t">
            <a:spAutoFit/>
          </a:bodyPr>
          <a:lstStyle/>
          <a:p>
            <a:r>
              <a:rPr lang="en-US" sz="1867" dirty="0">
                <a:solidFill>
                  <a:schemeClr val="bg1"/>
                </a:solidFill>
                <a:latin typeface="Helvetica Neue Light"/>
                <a:cs typeface="Helvetica Neue Light"/>
              </a:rPr>
              <a:t>Other 0.8</a:t>
            </a:r>
          </a:p>
        </p:txBody>
      </p:sp>
      <p:sp>
        <p:nvSpPr>
          <p:cNvPr id="2" name="TextBox 1"/>
          <p:cNvSpPr txBox="1"/>
          <p:nvPr/>
        </p:nvSpPr>
        <p:spPr>
          <a:xfrm>
            <a:off x="-446" y="6476895"/>
            <a:ext cx="2603833" cy="379656"/>
          </a:xfrm>
          <a:prstGeom prst="rect">
            <a:avLst/>
          </a:prstGeom>
          <a:noFill/>
        </p:spPr>
        <p:txBody>
          <a:bodyPr wrap="square" rtlCol="0">
            <a:spAutoFit/>
          </a:bodyPr>
          <a:lstStyle/>
          <a:p>
            <a:r>
              <a:rPr lang="en-US" sz="1867" dirty="0">
                <a:latin typeface="Helvetica Neue Thin"/>
                <a:cs typeface="Helvetica Neue Thin"/>
              </a:rPr>
              <a:t>(All values in Tg a</a:t>
            </a:r>
            <a:r>
              <a:rPr lang="en-US" sz="1867" baseline="30000" dirty="0">
                <a:latin typeface="Helvetica Neue Thin"/>
                <a:cs typeface="Helvetica Neue Thin"/>
              </a:rPr>
              <a:t>-1</a:t>
            </a:r>
            <a:r>
              <a:rPr lang="en-US" sz="1867" dirty="0">
                <a:latin typeface="Helvetica Neue Thin"/>
                <a:cs typeface="Helvetica Neue Thin"/>
              </a:rPr>
              <a:t>)</a:t>
            </a:r>
          </a:p>
        </p:txBody>
      </p:sp>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075" y="35499"/>
            <a:ext cx="3557568" cy="2198775"/>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0764" y="2338007"/>
            <a:ext cx="3555073" cy="2198775"/>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9515" y="4632330"/>
            <a:ext cx="3557568" cy="2198775"/>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00764" y="35498"/>
            <a:ext cx="3555073" cy="2198775"/>
          </a:xfrm>
          <a:prstGeom prst="rect">
            <a:avLst/>
          </a:prstGeom>
        </p:spPr>
      </p:pic>
      <p:pic>
        <p:nvPicPr>
          <p:cNvPr id="35" name="Picture 34"/>
          <p:cNvPicPr>
            <a:picLocks noChangeAspect="1"/>
          </p:cNvPicPr>
          <p:nvPr/>
        </p:nvPicPr>
        <p:blipFill rotWithShape="1">
          <a:blip r:embed="rId9">
            <a:extLst>
              <a:ext uri="{28A0092B-C50C-407E-A947-70E740481C1C}">
                <a14:useLocalDpi xmlns:a14="http://schemas.microsoft.com/office/drawing/2010/main"/>
              </a:ext>
            </a:extLst>
          </a:blip>
          <a:srcRect l="-1886" r="-1048"/>
          <a:stretch/>
        </p:blipFill>
        <p:spPr>
          <a:xfrm>
            <a:off x="8468428" y="6366713"/>
            <a:ext cx="3425089" cy="405880"/>
          </a:xfrm>
          <a:prstGeom prst="rect">
            <a:avLst/>
          </a:prstGeom>
          <a:solidFill>
            <a:schemeClr val="bg1"/>
          </a:solidFill>
          <a:ln>
            <a:noFill/>
          </a:ln>
        </p:spPr>
      </p:pic>
      <p:sp>
        <p:nvSpPr>
          <p:cNvPr id="38" name="TextBox 37"/>
          <p:cNvSpPr txBox="1"/>
          <p:nvPr/>
        </p:nvSpPr>
        <p:spPr>
          <a:xfrm>
            <a:off x="6555853" y="4177451"/>
            <a:ext cx="1361270" cy="338554"/>
          </a:xfrm>
          <a:prstGeom prst="rect">
            <a:avLst/>
          </a:prstGeom>
          <a:noFill/>
          <a:ln>
            <a:noFill/>
          </a:ln>
        </p:spPr>
        <p:txBody>
          <a:bodyPr wrap="none" rtlCol="0">
            <a:spAutoFit/>
          </a:bodyPr>
          <a:lstStyle/>
          <a:p>
            <a:r>
              <a:rPr lang="en-US" sz="1600" dirty="0">
                <a:solidFill>
                  <a:srgbClr val="07AD4E"/>
                </a:solidFill>
                <a:latin typeface="Helvetica Neue Light"/>
                <a:cs typeface="Helvetica Neue Light"/>
              </a:rPr>
              <a:t>Manure (2.5)</a:t>
            </a:r>
          </a:p>
        </p:txBody>
      </p:sp>
      <p:sp>
        <p:nvSpPr>
          <p:cNvPr id="33" name="TextBox 32"/>
          <p:cNvSpPr txBox="1"/>
          <p:nvPr/>
        </p:nvSpPr>
        <p:spPr>
          <a:xfrm>
            <a:off x="4052502" y="6501719"/>
            <a:ext cx="1450525" cy="338554"/>
          </a:xfrm>
          <a:prstGeom prst="rect">
            <a:avLst/>
          </a:prstGeom>
          <a:noFill/>
          <a:ln>
            <a:noFill/>
          </a:ln>
        </p:spPr>
        <p:txBody>
          <a:bodyPr wrap="none" rtlCol="0">
            <a:spAutoFit/>
          </a:bodyPr>
          <a:lstStyle/>
          <a:p>
            <a:r>
              <a:rPr lang="en-US" sz="1600" dirty="0">
                <a:solidFill>
                  <a:srgbClr val="266CBB"/>
                </a:solidFill>
                <a:latin typeface="Helvetica Neue Light"/>
                <a:cs typeface="Helvetica Neue Light"/>
              </a:rPr>
              <a:t>Offshore (0.2)</a:t>
            </a:r>
          </a:p>
        </p:txBody>
      </p:sp>
      <p:sp>
        <p:nvSpPr>
          <p:cNvPr id="34" name="TextBox 33"/>
          <p:cNvSpPr txBox="1"/>
          <p:nvPr/>
        </p:nvSpPr>
        <p:spPr>
          <a:xfrm>
            <a:off x="4593540" y="6177340"/>
            <a:ext cx="1452642" cy="338554"/>
          </a:xfrm>
          <a:prstGeom prst="rect">
            <a:avLst/>
          </a:prstGeom>
          <a:noFill/>
          <a:ln>
            <a:noFill/>
          </a:ln>
        </p:spPr>
        <p:txBody>
          <a:bodyPr wrap="none" rtlCol="0">
            <a:spAutoFit/>
          </a:bodyPr>
          <a:lstStyle/>
          <a:p>
            <a:r>
              <a:rPr lang="en-US" sz="1600" dirty="0">
                <a:solidFill>
                  <a:srgbClr val="2101C3"/>
                </a:solidFill>
                <a:latin typeface="Helvetica Neue Light"/>
                <a:cs typeface="Helvetica Neue Light"/>
              </a:rPr>
              <a:t>Onshore (2.1)</a:t>
            </a:r>
          </a:p>
        </p:txBody>
      </p:sp>
      <p:sp>
        <p:nvSpPr>
          <p:cNvPr id="37" name="TextBox 36"/>
          <p:cNvSpPr txBox="1"/>
          <p:nvPr/>
        </p:nvSpPr>
        <p:spPr>
          <a:xfrm>
            <a:off x="5484879" y="5927088"/>
            <a:ext cx="1712328" cy="338554"/>
          </a:xfrm>
          <a:prstGeom prst="rect">
            <a:avLst/>
          </a:prstGeom>
          <a:noFill/>
          <a:ln>
            <a:noFill/>
          </a:ln>
        </p:spPr>
        <p:txBody>
          <a:bodyPr wrap="none" rtlCol="0">
            <a:spAutoFit/>
          </a:bodyPr>
          <a:lstStyle/>
          <a:p>
            <a:r>
              <a:rPr lang="en-US" sz="1600" dirty="0">
                <a:solidFill>
                  <a:srgbClr val="7C7C7C"/>
                </a:solidFill>
                <a:latin typeface="Helvetica Neue Light"/>
                <a:cs typeface="Helvetica Neue Light"/>
              </a:rPr>
              <a:t>Abandoned (0.2)</a:t>
            </a:r>
          </a:p>
        </p:txBody>
      </p:sp>
      <p:sp>
        <p:nvSpPr>
          <p:cNvPr id="39" name="TextBox 38"/>
          <p:cNvSpPr txBox="1"/>
          <p:nvPr/>
        </p:nvSpPr>
        <p:spPr>
          <a:xfrm>
            <a:off x="5948190" y="5742423"/>
            <a:ext cx="1372492" cy="338554"/>
          </a:xfrm>
          <a:prstGeom prst="rect">
            <a:avLst/>
          </a:prstGeom>
          <a:noFill/>
          <a:ln>
            <a:noFill/>
          </a:ln>
        </p:spPr>
        <p:txBody>
          <a:bodyPr wrap="none" rtlCol="0">
            <a:spAutoFit/>
          </a:bodyPr>
          <a:lstStyle/>
          <a:p>
            <a:r>
              <a:rPr lang="en-US" sz="1600" dirty="0">
                <a:solidFill>
                  <a:srgbClr val="565656"/>
                </a:solidFill>
                <a:latin typeface="Helvetica Neue Light"/>
                <a:cs typeface="Helvetica Neue Light"/>
              </a:rPr>
              <a:t>Surface (0.5)</a:t>
            </a:r>
          </a:p>
        </p:txBody>
      </p:sp>
      <p:sp>
        <p:nvSpPr>
          <p:cNvPr id="40" name="TextBox 39"/>
          <p:cNvSpPr txBox="1"/>
          <p:nvPr/>
        </p:nvSpPr>
        <p:spPr>
          <a:xfrm>
            <a:off x="6261433" y="5426271"/>
            <a:ext cx="1861407" cy="338554"/>
          </a:xfrm>
          <a:prstGeom prst="rect">
            <a:avLst/>
          </a:prstGeom>
          <a:noFill/>
          <a:ln>
            <a:noFill/>
          </a:ln>
        </p:spPr>
        <p:txBody>
          <a:bodyPr wrap="none" rtlCol="0">
            <a:spAutoFit/>
          </a:bodyPr>
          <a:lstStyle/>
          <a:p>
            <a:r>
              <a:rPr lang="en-US" sz="1600" dirty="0">
                <a:solidFill>
                  <a:srgbClr val="000000"/>
                </a:solidFill>
                <a:latin typeface="Helvetica Neue Light"/>
                <a:cs typeface="Helvetica Neue Light"/>
              </a:rPr>
              <a:t>Underground (2.2)</a:t>
            </a:r>
          </a:p>
        </p:txBody>
      </p:sp>
    </p:spTree>
    <p:extLst>
      <p:ext uri="{BB962C8B-B14F-4D97-AF65-F5344CB8AC3E}">
        <p14:creationId xmlns:p14="http://schemas.microsoft.com/office/powerpoint/2010/main" val="2970673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59016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37" y="-754294"/>
            <a:ext cx="12141201" cy="7603396"/>
          </a:xfrm>
          <a:prstGeom prst="rect">
            <a:avLst/>
          </a:prstGeom>
        </p:spPr>
      </p:pic>
    </p:spTree>
    <p:extLst>
      <p:ext uri="{BB962C8B-B14F-4D97-AF65-F5344CB8AC3E}">
        <p14:creationId xmlns:p14="http://schemas.microsoft.com/office/powerpoint/2010/main" val="2564559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8894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1419</Words>
  <Application>Microsoft Macintosh PowerPoint</Application>
  <PresentationFormat>Widescreen</PresentationFormat>
  <Paragraphs>79</Paragraphs>
  <Slides>10</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Calibri</vt:lpstr>
      <vt:lpstr>Calibri Light</vt:lpstr>
      <vt:lpstr>Helvetica Neue Light</vt:lpstr>
      <vt:lpstr>Helvetica Neue Thin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 University</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Jacob</dc:creator>
  <cp:lastModifiedBy>Jessica Lauren Bussard</cp:lastModifiedBy>
  <cp:revision>28</cp:revision>
  <dcterms:created xsi:type="dcterms:W3CDTF">2016-10-31T01:36:22Z</dcterms:created>
  <dcterms:modified xsi:type="dcterms:W3CDTF">2017-05-03T21:08:01Z</dcterms:modified>
</cp:coreProperties>
</file>